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85235-9037-4E0E-8F02-F7C20756F5F0}" type="datetimeFigureOut">
              <a:rPr lang="ru-RU" smtClean="0"/>
              <a:t>17.02.2016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8F504-62F1-4692-82DC-552B133B0DFC}"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FE164EF-098B-4E91-AEE5-598F7A197AD4}" type="slidenum">
              <a:rPr lang="ru-RU"/>
              <a:pPr/>
              <a:t>12</a:t>
            </a:fld>
            <a:endParaRPr lang="ru-RU"/>
          </a:p>
        </p:txBody>
      </p:sp>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88F76C4B-5C82-4863-8A74-668982E7713D}" type="slidenum">
              <a:rPr lang="ru-RU" sz="1200">
                <a:effectLst>
                  <a:outerShdw blurRad="38100" dist="38100" dir="2700000" algn="tl">
                    <a:srgbClr val="000000">
                      <a:alpha val="43137"/>
                    </a:srgbClr>
                  </a:outerShdw>
                </a:effectLst>
                <a:latin typeface="Tahoma" pitchFamily="34" charset="0"/>
              </a:rPr>
              <a:pPr algn="r">
                <a:defRPr/>
              </a:pPr>
              <a:t>12</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438F7C2-5823-4C46-B85A-2E45D957C8CD}" type="slidenum">
              <a:rPr lang="ru-RU"/>
              <a:pPr/>
              <a:t>28</a:t>
            </a:fld>
            <a:endParaRPr lang="ru-RU"/>
          </a:p>
        </p:txBody>
      </p:sp>
      <p:sp>
        <p:nvSpPr>
          <p:cNvPr id="99330" name="Образ слайда 1"/>
          <p:cNvSpPr>
            <a:spLocks noGrp="1" noRot="1" noChangeAspect="1" noTextEdit="1"/>
          </p:cNvSpPr>
          <p:nvPr>
            <p:ph type="sldImg"/>
          </p:nvPr>
        </p:nvSpPr>
        <p:spPr>
          <a:ln/>
        </p:spPr>
      </p:sp>
      <p:sp>
        <p:nvSpPr>
          <p:cNvPr id="99331"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55C7952E-5E0D-4DA6-B6D4-1E4C6926B1F5}" type="slidenum">
              <a:rPr lang="ru-RU" sz="1200">
                <a:effectLst>
                  <a:outerShdw blurRad="38100" dist="38100" dir="2700000" algn="tl">
                    <a:srgbClr val="000000">
                      <a:alpha val="43137"/>
                    </a:srgbClr>
                  </a:outerShdw>
                </a:effectLst>
                <a:latin typeface="Tahoma" pitchFamily="34" charset="0"/>
              </a:rPr>
              <a:pPr algn="r">
                <a:defRPr/>
              </a:pPr>
              <a:t>28</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9F44D5E-96D5-4050-A9B7-0E27E778B898}" type="slidenum">
              <a:rPr lang="ru-RU"/>
              <a:pPr/>
              <a:t>29</a:t>
            </a:fld>
            <a:endParaRPr lang="ru-RU"/>
          </a:p>
        </p:txBody>
      </p:sp>
      <p:sp>
        <p:nvSpPr>
          <p:cNvPr id="101378" name="Образ слайда 1"/>
          <p:cNvSpPr>
            <a:spLocks noGrp="1" noRot="1" noChangeAspect="1" noTextEdit="1"/>
          </p:cNvSpPr>
          <p:nvPr>
            <p:ph type="sldImg"/>
          </p:nvPr>
        </p:nvSpPr>
        <p:spPr>
          <a:ln/>
        </p:spPr>
      </p:sp>
      <p:sp>
        <p:nvSpPr>
          <p:cNvPr id="101379"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6D681452-BD13-4060-890E-4EE7B1C6F935}" type="slidenum">
              <a:rPr lang="ru-RU" sz="1200">
                <a:effectLst>
                  <a:outerShdw blurRad="38100" dist="38100" dir="2700000" algn="tl">
                    <a:srgbClr val="000000">
                      <a:alpha val="43137"/>
                    </a:srgbClr>
                  </a:outerShdw>
                </a:effectLst>
                <a:latin typeface="Tahoma" pitchFamily="34" charset="0"/>
              </a:rPr>
              <a:pPr algn="r">
                <a:defRPr/>
              </a:pPr>
              <a:t>29</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6B224C-CC13-4F67-86A2-2E04149093B2}" type="slidenum">
              <a:rPr lang="ru-RU"/>
              <a:pPr/>
              <a:t>30</a:t>
            </a:fld>
            <a:endParaRPr lang="ru-RU"/>
          </a:p>
        </p:txBody>
      </p:sp>
      <p:sp>
        <p:nvSpPr>
          <p:cNvPr id="103426" name="Образ слайда 1"/>
          <p:cNvSpPr>
            <a:spLocks noGrp="1" noRot="1" noChangeAspect="1" noTextEdit="1"/>
          </p:cNvSpPr>
          <p:nvPr>
            <p:ph type="sldImg"/>
          </p:nvPr>
        </p:nvSpPr>
        <p:spPr>
          <a:ln/>
        </p:spPr>
      </p:sp>
      <p:sp>
        <p:nvSpPr>
          <p:cNvPr id="103427"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31536979-4BC6-4609-A0C9-50221310A03A}" type="slidenum">
              <a:rPr lang="ru-RU" sz="1200">
                <a:effectLst>
                  <a:outerShdw blurRad="38100" dist="38100" dir="2700000" algn="tl">
                    <a:srgbClr val="000000">
                      <a:alpha val="43137"/>
                    </a:srgbClr>
                  </a:outerShdw>
                </a:effectLst>
                <a:latin typeface="Tahoma" pitchFamily="34" charset="0"/>
              </a:rPr>
              <a:pPr algn="r">
                <a:defRPr/>
              </a:pPr>
              <a:t>30</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BE44134-85B2-4918-95B6-1E0FEF3A489D}" type="slidenum">
              <a:rPr lang="ru-RU"/>
              <a:pPr/>
              <a:t>31</a:t>
            </a:fld>
            <a:endParaRPr lang="ru-RU"/>
          </a:p>
        </p:txBody>
      </p:sp>
      <p:sp>
        <p:nvSpPr>
          <p:cNvPr id="105474" name="Образ слайда 1"/>
          <p:cNvSpPr>
            <a:spLocks noGrp="1" noRot="1" noChangeAspect="1" noTextEdit="1"/>
          </p:cNvSpPr>
          <p:nvPr>
            <p:ph type="sldImg"/>
          </p:nvPr>
        </p:nvSpPr>
        <p:spPr>
          <a:ln/>
        </p:spPr>
      </p:sp>
      <p:sp>
        <p:nvSpPr>
          <p:cNvPr id="105475"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DF832865-4346-4030-B933-A33239D3EEC6}" type="slidenum">
              <a:rPr lang="ru-RU" sz="1200">
                <a:effectLst>
                  <a:outerShdw blurRad="38100" dist="38100" dir="2700000" algn="tl">
                    <a:srgbClr val="000000">
                      <a:alpha val="43137"/>
                    </a:srgbClr>
                  </a:outerShdw>
                </a:effectLst>
                <a:latin typeface="Tahoma" pitchFamily="34" charset="0"/>
              </a:rPr>
              <a:pPr algn="r">
                <a:defRPr/>
              </a:pPr>
              <a:t>31</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BFF0751-D871-48CB-B933-96F6648F595F}" type="slidenum">
              <a:rPr lang="ru-RU"/>
              <a:pPr/>
              <a:t>32</a:t>
            </a:fld>
            <a:endParaRPr lang="ru-RU"/>
          </a:p>
        </p:txBody>
      </p:sp>
      <p:sp>
        <p:nvSpPr>
          <p:cNvPr id="107522" name="Образ слайда 1"/>
          <p:cNvSpPr>
            <a:spLocks noGrp="1" noRot="1" noChangeAspect="1" noTextEdit="1"/>
          </p:cNvSpPr>
          <p:nvPr>
            <p:ph type="sldImg"/>
          </p:nvPr>
        </p:nvSpPr>
        <p:spPr>
          <a:ln/>
        </p:spPr>
      </p:sp>
      <p:sp>
        <p:nvSpPr>
          <p:cNvPr id="107523"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C411BB74-144D-4142-9699-92F8E55CBAE8}" type="slidenum">
              <a:rPr lang="ru-RU" sz="1200">
                <a:effectLst>
                  <a:outerShdw blurRad="38100" dist="38100" dir="2700000" algn="tl">
                    <a:srgbClr val="000000">
                      <a:alpha val="43137"/>
                    </a:srgbClr>
                  </a:outerShdw>
                </a:effectLst>
                <a:latin typeface="Tahoma" pitchFamily="34" charset="0"/>
              </a:rPr>
              <a:pPr algn="r">
                <a:defRPr/>
              </a:pPr>
              <a:t>32</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C9BFC33-31E5-44FF-9510-4D688D28F42F}" type="slidenum">
              <a:rPr lang="ru-RU"/>
              <a:pPr/>
              <a:t>38</a:t>
            </a:fld>
            <a:endParaRPr lang="ru-RU"/>
          </a:p>
        </p:txBody>
      </p:sp>
      <p:sp>
        <p:nvSpPr>
          <p:cNvPr id="109570" name="Образ слайда 1"/>
          <p:cNvSpPr>
            <a:spLocks noGrp="1" noRot="1" noChangeAspect="1" noTextEdit="1"/>
          </p:cNvSpPr>
          <p:nvPr>
            <p:ph type="sldImg"/>
          </p:nvPr>
        </p:nvSpPr>
        <p:spPr>
          <a:ln/>
        </p:spPr>
      </p:sp>
      <p:sp>
        <p:nvSpPr>
          <p:cNvPr id="109571"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D25F8201-A2BD-4F2F-B758-A66BCD86D5AF}" type="slidenum">
              <a:rPr lang="ru-RU" sz="1200">
                <a:effectLst>
                  <a:outerShdw blurRad="38100" dist="38100" dir="2700000" algn="tl">
                    <a:srgbClr val="000000">
                      <a:alpha val="43137"/>
                    </a:srgbClr>
                  </a:outerShdw>
                </a:effectLst>
                <a:latin typeface="Tahoma" pitchFamily="34" charset="0"/>
              </a:rPr>
              <a:pPr algn="r">
                <a:defRPr/>
              </a:pPr>
              <a:t>38</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44ED3C9-46D4-4122-9CA3-FF1A2E2710EB}" type="slidenum">
              <a:rPr lang="ru-RU"/>
              <a:pPr/>
              <a:t>46</a:t>
            </a:fld>
            <a:endParaRPr lang="ru-RU"/>
          </a:p>
        </p:txBody>
      </p:sp>
      <p:sp>
        <p:nvSpPr>
          <p:cNvPr id="111618" name="Образ слайда 1"/>
          <p:cNvSpPr>
            <a:spLocks noGrp="1" noRot="1" noChangeAspect="1" noTextEdit="1"/>
          </p:cNvSpPr>
          <p:nvPr>
            <p:ph type="sldImg"/>
          </p:nvPr>
        </p:nvSpPr>
        <p:spPr>
          <a:ln/>
        </p:spPr>
      </p:sp>
      <p:sp>
        <p:nvSpPr>
          <p:cNvPr id="111619"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79F4F6AE-176B-4F83-8900-6396CF9D95F5}" type="slidenum">
              <a:rPr lang="ru-RU" sz="1200">
                <a:effectLst>
                  <a:outerShdw blurRad="38100" dist="38100" dir="2700000" algn="tl">
                    <a:srgbClr val="000000">
                      <a:alpha val="43137"/>
                    </a:srgbClr>
                  </a:outerShdw>
                </a:effectLst>
                <a:latin typeface="Tahoma" pitchFamily="34" charset="0"/>
              </a:rPr>
              <a:pPr algn="r">
                <a:defRPr/>
              </a:pPr>
              <a:t>46</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738236B-8E5C-4CF1-A4D8-15AF37A44F4F}" type="slidenum">
              <a:rPr lang="ru-RU"/>
              <a:pPr/>
              <a:t>47</a:t>
            </a:fld>
            <a:endParaRPr lang="ru-RU"/>
          </a:p>
        </p:txBody>
      </p:sp>
      <p:sp>
        <p:nvSpPr>
          <p:cNvPr id="113666" name="Образ слайда 1"/>
          <p:cNvSpPr>
            <a:spLocks noGrp="1" noRot="1" noChangeAspect="1" noTextEdit="1"/>
          </p:cNvSpPr>
          <p:nvPr>
            <p:ph type="sldImg"/>
          </p:nvPr>
        </p:nvSpPr>
        <p:spPr>
          <a:ln/>
        </p:spPr>
      </p:sp>
      <p:sp>
        <p:nvSpPr>
          <p:cNvPr id="113667"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11138242-60BC-4E69-ACD1-E5656C9AC71F}" type="slidenum">
              <a:rPr lang="ru-RU" sz="1200">
                <a:effectLst>
                  <a:outerShdw blurRad="38100" dist="38100" dir="2700000" algn="tl">
                    <a:srgbClr val="000000">
                      <a:alpha val="43137"/>
                    </a:srgbClr>
                  </a:outerShdw>
                </a:effectLst>
                <a:latin typeface="Tahoma" pitchFamily="34" charset="0"/>
              </a:rPr>
              <a:pPr algn="r">
                <a:defRPr/>
              </a:pPr>
              <a:t>47</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D3FBBB3-8FCB-496B-B9E8-2226A67E1D89}" type="slidenum">
              <a:rPr lang="ru-RU"/>
              <a:pPr/>
              <a:t>13</a:t>
            </a:fld>
            <a:endParaRPr lang="ru-RU"/>
          </a:p>
        </p:txBody>
      </p:sp>
      <p:sp>
        <p:nvSpPr>
          <p:cNvPr id="82946" name="Образ слайда 1"/>
          <p:cNvSpPr>
            <a:spLocks noGrp="1" noRot="1" noChangeAspect="1" noTextEdit="1"/>
          </p:cNvSpPr>
          <p:nvPr>
            <p:ph type="sldImg"/>
          </p:nvPr>
        </p:nvSpPr>
        <p:spPr>
          <a:ln/>
        </p:spPr>
      </p:sp>
      <p:sp>
        <p:nvSpPr>
          <p:cNvPr id="82947"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FB72477D-8AF7-4148-A0A2-190E69A71D21}" type="slidenum">
              <a:rPr lang="ru-RU" sz="1200">
                <a:effectLst>
                  <a:outerShdw blurRad="38100" dist="38100" dir="2700000" algn="tl">
                    <a:srgbClr val="000000">
                      <a:alpha val="43137"/>
                    </a:srgbClr>
                  </a:outerShdw>
                </a:effectLst>
                <a:latin typeface="Tahoma" pitchFamily="34" charset="0"/>
              </a:rPr>
              <a:pPr algn="r">
                <a:defRPr/>
              </a:pPr>
              <a:t>13</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998AA20-4945-4B3B-AB02-7F6A933C812C}" type="slidenum">
              <a:rPr lang="ru-RU"/>
              <a:pPr/>
              <a:t>16</a:t>
            </a:fld>
            <a:endParaRPr lang="ru-RU"/>
          </a:p>
        </p:txBody>
      </p:sp>
      <p:sp>
        <p:nvSpPr>
          <p:cNvPr id="84994" name="Образ слайда 1"/>
          <p:cNvSpPr>
            <a:spLocks noGrp="1" noRot="1" noChangeAspect="1" noTextEdit="1"/>
          </p:cNvSpPr>
          <p:nvPr>
            <p:ph type="sldImg"/>
          </p:nvPr>
        </p:nvSpPr>
        <p:spPr>
          <a:ln/>
        </p:spPr>
      </p:sp>
      <p:sp>
        <p:nvSpPr>
          <p:cNvPr id="84995"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D7DE13D8-042B-4C05-90D7-64148681D1FE}" type="slidenum">
              <a:rPr lang="ru-RU" sz="1200">
                <a:effectLst>
                  <a:outerShdw blurRad="38100" dist="38100" dir="2700000" algn="tl">
                    <a:srgbClr val="000000">
                      <a:alpha val="43137"/>
                    </a:srgbClr>
                  </a:outerShdw>
                </a:effectLst>
                <a:latin typeface="Tahoma" pitchFamily="34" charset="0"/>
              </a:rPr>
              <a:pPr algn="r">
                <a:defRPr/>
              </a:pPr>
              <a:t>16</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D72603D-3D1B-4EBE-9BC4-8EAF42567FA1}" type="slidenum">
              <a:rPr lang="ru-RU"/>
              <a:pPr/>
              <a:t>17</a:t>
            </a:fld>
            <a:endParaRPr lang="ru-RU"/>
          </a:p>
        </p:txBody>
      </p:sp>
      <p:sp>
        <p:nvSpPr>
          <p:cNvPr id="87042" name="Образ слайда 1"/>
          <p:cNvSpPr>
            <a:spLocks noGrp="1" noRot="1" noChangeAspect="1" noTextEdit="1"/>
          </p:cNvSpPr>
          <p:nvPr>
            <p:ph type="sldImg"/>
          </p:nvPr>
        </p:nvSpPr>
        <p:spPr>
          <a:ln/>
        </p:spPr>
      </p:sp>
      <p:sp>
        <p:nvSpPr>
          <p:cNvPr id="87043"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62F40BD0-A8D8-409B-B2AE-0F02C68D22BB}" type="slidenum">
              <a:rPr lang="ru-RU" sz="1200">
                <a:effectLst>
                  <a:outerShdw blurRad="38100" dist="38100" dir="2700000" algn="tl">
                    <a:srgbClr val="000000">
                      <a:alpha val="43137"/>
                    </a:srgbClr>
                  </a:outerShdw>
                </a:effectLst>
                <a:latin typeface="Tahoma" pitchFamily="34" charset="0"/>
              </a:rPr>
              <a:pPr algn="r">
                <a:defRPr/>
              </a:pPr>
              <a:t>17</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83BAB2A-DD21-4732-9770-B0325466020E}" type="slidenum">
              <a:rPr lang="ru-RU"/>
              <a:pPr/>
              <a:t>19</a:t>
            </a:fld>
            <a:endParaRPr lang="ru-RU"/>
          </a:p>
        </p:txBody>
      </p:sp>
      <p:sp>
        <p:nvSpPr>
          <p:cNvPr id="89090" name="Образ слайда 1"/>
          <p:cNvSpPr>
            <a:spLocks noGrp="1" noRot="1" noChangeAspect="1" noTextEdit="1"/>
          </p:cNvSpPr>
          <p:nvPr>
            <p:ph type="sldImg"/>
          </p:nvPr>
        </p:nvSpPr>
        <p:spPr>
          <a:ln/>
        </p:spPr>
      </p:sp>
      <p:sp>
        <p:nvSpPr>
          <p:cNvPr id="89091"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1FDE8794-D860-4F82-B5AE-16B85FE45B54}" type="slidenum">
              <a:rPr lang="ru-RU" sz="1200">
                <a:effectLst>
                  <a:outerShdw blurRad="38100" dist="38100" dir="2700000" algn="tl">
                    <a:srgbClr val="000000">
                      <a:alpha val="43137"/>
                    </a:srgbClr>
                  </a:outerShdw>
                </a:effectLst>
                <a:latin typeface="Tahoma" pitchFamily="34" charset="0"/>
              </a:rPr>
              <a:pPr algn="r">
                <a:defRPr/>
              </a:pPr>
              <a:t>19</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4B05AF-9E48-40F3-A33F-FA5E639C0D39}" type="slidenum">
              <a:rPr lang="ru-RU"/>
              <a:pPr/>
              <a:t>23</a:t>
            </a:fld>
            <a:endParaRPr lang="ru-RU"/>
          </a:p>
        </p:txBody>
      </p:sp>
      <p:sp>
        <p:nvSpPr>
          <p:cNvPr id="91138" name="Образ слайда 1"/>
          <p:cNvSpPr>
            <a:spLocks noGrp="1" noRot="1" noChangeAspect="1" noTextEdit="1"/>
          </p:cNvSpPr>
          <p:nvPr>
            <p:ph type="sldImg"/>
          </p:nvPr>
        </p:nvSpPr>
        <p:spPr>
          <a:ln/>
        </p:spPr>
      </p:sp>
      <p:sp>
        <p:nvSpPr>
          <p:cNvPr id="91139"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A08D4F69-FF18-4EB0-94F0-A81BA3D0983F}" type="slidenum">
              <a:rPr lang="ru-RU" sz="1200">
                <a:effectLst>
                  <a:outerShdw blurRad="38100" dist="38100" dir="2700000" algn="tl">
                    <a:srgbClr val="000000">
                      <a:alpha val="43137"/>
                    </a:srgbClr>
                  </a:outerShdw>
                </a:effectLst>
                <a:latin typeface="Tahoma" pitchFamily="34" charset="0"/>
              </a:rPr>
              <a:pPr algn="r">
                <a:defRPr/>
              </a:pPr>
              <a:t>23</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6DC62DA-3A4F-4FA7-8C30-D1268B75FE1E}" type="slidenum">
              <a:rPr lang="ru-RU"/>
              <a:pPr/>
              <a:t>25</a:t>
            </a:fld>
            <a:endParaRPr lang="ru-RU"/>
          </a:p>
        </p:txBody>
      </p:sp>
      <p:sp>
        <p:nvSpPr>
          <p:cNvPr id="93186" name="Образ слайда 1"/>
          <p:cNvSpPr>
            <a:spLocks noGrp="1" noRot="1" noChangeAspect="1" noTextEdit="1"/>
          </p:cNvSpPr>
          <p:nvPr>
            <p:ph type="sldImg"/>
          </p:nvPr>
        </p:nvSpPr>
        <p:spPr>
          <a:ln/>
        </p:spPr>
      </p:sp>
      <p:sp>
        <p:nvSpPr>
          <p:cNvPr id="93187"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F438E7F0-8F0D-4128-9CF3-F13CD49E100C}" type="slidenum">
              <a:rPr lang="ru-RU" sz="1200">
                <a:effectLst>
                  <a:outerShdw blurRad="38100" dist="38100" dir="2700000" algn="tl">
                    <a:srgbClr val="000000">
                      <a:alpha val="43137"/>
                    </a:srgbClr>
                  </a:outerShdw>
                </a:effectLst>
                <a:latin typeface="Tahoma" pitchFamily="34" charset="0"/>
              </a:rPr>
              <a:pPr algn="r">
                <a:defRPr/>
              </a:pPr>
              <a:t>25</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19E631-A517-42A8-A625-5CC88847DAFD}" type="slidenum">
              <a:rPr lang="ru-RU"/>
              <a:pPr/>
              <a:t>26</a:t>
            </a:fld>
            <a:endParaRPr lang="ru-RU"/>
          </a:p>
        </p:txBody>
      </p:sp>
      <p:sp>
        <p:nvSpPr>
          <p:cNvPr id="95234" name="Образ слайда 1"/>
          <p:cNvSpPr>
            <a:spLocks noGrp="1" noRot="1" noChangeAspect="1" noTextEdit="1"/>
          </p:cNvSpPr>
          <p:nvPr>
            <p:ph type="sldImg"/>
          </p:nvPr>
        </p:nvSpPr>
        <p:spPr>
          <a:ln/>
        </p:spPr>
      </p:sp>
      <p:sp>
        <p:nvSpPr>
          <p:cNvPr id="95235"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8D6F1FB8-D7E2-4E88-A520-8DDE11320FFB}" type="slidenum">
              <a:rPr lang="ru-RU" sz="1200">
                <a:effectLst>
                  <a:outerShdw blurRad="38100" dist="38100" dir="2700000" algn="tl">
                    <a:srgbClr val="000000">
                      <a:alpha val="43137"/>
                    </a:srgbClr>
                  </a:outerShdw>
                </a:effectLst>
                <a:latin typeface="Tahoma" pitchFamily="34" charset="0"/>
              </a:rPr>
              <a:pPr algn="r">
                <a:defRPr/>
              </a:pPr>
              <a:t>26</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66A634D-918F-415B-B1D8-900A42C9C94A}" type="slidenum">
              <a:rPr lang="ru-RU"/>
              <a:pPr/>
              <a:t>27</a:t>
            </a:fld>
            <a:endParaRPr lang="ru-RU"/>
          </a:p>
        </p:txBody>
      </p:sp>
      <p:sp>
        <p:nvSpPr>
          <p:cNvPr id="97282" name="Образ слайда 1"/>
          <p:cNvSpPr>
            <a:spLocks noGrp="1" noRot="1" noChangeAspect="1" noTextEdit="1"/>
          </p:cNvSpPr>
          <p:nvPr>
            <p:ph type="sldImg"/>
          </p:nvPr>
        </p:nvSpPr>
        <p:spPr>
          <a:ln/>
        </p:spPr>
      </p:sp>
      <p:sp>
        <p:nvSpPr>
          <p:cNvPr id="97283" name="Заметки 2"/>
          <p:cNvSpPr>
            <a:spLocks noGrp="1"/>
          </p:cNvSpPr>
          <p:nvPr>
            <p:ph type="body" idx="1"/>
          </p:nvPr>
        </p:nvSpPr>
        <p:spPr/>
        <p:txBody>
          <a:bodyPr/>
          <a:lstStyle/>
          <a:p>
            <a:pPr>
              <a:spcBef>
                <a:spcPct val="0"/>
              </a:spcBef>
            </a:pPr>
            <a:endParaRPr lang="ru-RU"/>
          </a:p>
        </p:txBody>
      </p:sp>
      <p:sp>
        <p:nvSpPr>
          <p:cNvPr id="4" name="Номер слайда 3"/>
          <p:cNvSpPr txBox="1">
            <a:spLocks noGrp="1"/>
          </p:cNvSpPr>
          <p:nvPr/>
        </p:nvSpPr>
        <p:spPr>
          <a:xfrm>
            <a:off x="3884613" y="8685213"/>
            <a:ext cx="2971800" cy="457200"/>
          </a:xfrm>
          <a:prstGeom prst="rect">
            <a:avLst/>
          </a:prstGeom>
          <a:noFill/>
        </p:spPr>
        <p:txBody>
          <a:bodyPr anchor="b"/>
          <a:lstStyle/>
          <a:p>
            <a:pPr algn="r">
              <a:defRPr/>
            </a:pPr>
            <a:fld id="{D1D1EF1A-7BAD-43F9-95DE-2F876FB7B685}" type="slidenum">
              <a:rPr lang="ru-RU" sz="1200">
                <a:effectLst>
                  <a:outerShdw blurRad="38100" dist="38100" dir="2700000" algn="tl">
                    <a:srgbClr val="000000">
                      <a:alpha val="43137"/>
                    </a:srgbClr>
                  </a:outerShdw>
                </a:effectLst>
                <a:latin typeface="Tahoma" pitchFamily="34" charset="0"/>
              </a:rPr>
              <a:pPr algn="r">
                <a:defRPr/>
              </a:pPr>
              <a:t>27</a:t>
            </a:fld>
            <a:endParaRPr lang="ru-RU" sz="1200">
              <a:effectLst>
                <a:outerShdw blurRad="38100" dist="38100" dir="2700000" algn="tl">
                  <a:srgbClr val="000000">
                    <a:alpha val="43137"/>
                  </a:srgbClr>
                </a:outerShdw>
              </a:effectLst>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17.02.2016</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63B25635-210A-48E4-95D7-52467C086F08}"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F051FA6A-B997-41DD-9DE3-1D74164EE319}"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8400"/>
            <a:ext cx="2133600" cy="45720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8400"/>
            <a:ext cx="2133600" cy="457200"/>
          </a:xfrm>
        </p:spPr>
        <p:txBody>
          <a:bodyPr/>
          <a:lstStyle>
            <a:lvl1pPr>
              <a:defRPr/>
            </a:lvl1pPr>
          </a:lstStyle>
          <a:p>
            <a:fld id="{4DCD3A9C-643F-4300-AC98-640763F3F218}"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17.02.2016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17.02.2016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17.02.2016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17.02.2016</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17.02.2016</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neky.ru/motivatsiya/208-vsemirnyjj-den-otkaza-ot-kurenija-20-nojabrja.html"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ctrTitle" idx="4294967295"/>
          </p:nvPr>
        </p:nvPicPr>
        <p:blipFill>
          <a:blip r:embed="rId2"/>
          <a:srcRect/>
          <a:stretch>
            <a:fillRect/>
          </a:stretch>
        </p:blipFill>
        <p:spPr>
          <a:xfrm>
            <a:off x="620713" y="1116013"/>
            <a:ext cx="8523287" cy="1646237"/>
          </a:xfrm>
        </p:spPr>
      </p:pic>
      <p:sp>
        <p:nvSpPr>
          <p:cNvPr id="30723" name="Подзаголовок 2"/>
          <p:cNvSpPr>
            <a:spLocks noGrp="1"/>
          </p:cNvSpPr>
          <p:nvPr>
            <p:ph type="subTitle" idx="4294967295"/>
          </p:nvPr>
        </p:nvSpPr>
        <p:spPr>
          <a:xfrm>
            <a:off x="0" y="3502025"/>
            <a:ext cx="4583113" cy="2409825"/>
          </a:xfrm>
        </p:spPr>
        <p:txBody>
          <a:bodyPr lIns="118872" tIns="0" rIns="45720" bIns="0" anchor="b"/>
          <a:lstStyle/>
          <a:p>
            <a:pPr marL="0" indent="0" algn="ctr">
              <a:lnSpc>
                <a:spcPct val="90000"/>
              </a:lnSpc>
              <a:buFont typeface="Wingdings" pitchFamily="2" charset="2"/>
              <a:buNone/>
            </a:pPr>
            <a:r>
              <a:rPr lang="ru-RU" sz="5400"/>
              <a:t>Думаем о будущем сегодня</a:t>
            </a:r>
            <a:r>
              <a:rPr lang="ru-RU" sz="5400">
                <a:solidFill>
                  <a:srgbClr val="FFFFFF"/>
                </a:solidFill>
              </a:rPr>
              <a:t>!</a:t>
            </a:r>
          </a:p>
        </p:txBody>
      </p:sp>
      <p:pic>
        <p:nvPicPr>
          <p:cNvPr id="30724" name="Picture 2" descr="C:\Users\user\Pictures\is2.jpg"/>
          <p:cNvPicPr>
            <a:picLocks noChangeAspect="1" noChangeArrowheads="1"/>
          </p:cNvPicPr>
          <p:nvPr/>
        </p:nvPicPr>
        <p:blipFill>
          <a:blip r:embed="rId3"/>
          <a:srcRect/>
          <a:stretch>
            <a:fillRect/>
          </a:stretch>
        </p:blipFill>
        <p:spPr bwMode="auto">
          <a:xfrm>
            <a:off x="6786563" y="3714750"/>
            <a:ext cx="1714500" cy="2522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5650" y="274638"/>
            <a:ext cx="7931150" cy="1785937"/>
          </a:xfrm>
        </p:spPr>
        <p:txBody>
          <a:bodyPr>
            <a:normAutofit fontScale="90000"/>
          </a:bodyPr>
          <a:lstStyle/>
          <a:p>
            <a:r>
              <a:rPr lang="ru-RU" sz="4000">
                <a:hlinkClick r:id="rId2"/>
              </a:rPr>
              <a:t>Всемирный день отказа от курения - 20 ноября (последний четверг Ноября)</a:t>
            </a:r>
            <a:r>
              <a:rPr lang="ru-RU" sz="4000"/>
              <a:t> </a:t>
            </a:r>
          </a:p>
        </p:txBody>
      </p:sp>
      <p:sp>
        <p:nvSpPr>
          <p:cNvPr id="6148" name="Rectangle 4"/>
          <p:cNvSpPr>
            <a:spLocks noGrp="1" noChangeArrowheads="1"/>
          </p:cNvSpPr>
          <p:nvPr>
            <p:ph type="body" sz="half" idx="1"/>
          </p:nvPr>
        </p:nvSpPr>
        <p:spPr>
          <a:xfrm>
            <a:off x="457200" y="2424113"/>
            <a:ext cx="4038600" cy="3706812"/>
          </a:xfrm>
        </p:spPr>
        <p:txBody>
          <a:bodyPr/>
          <a:lstStyle/>
          <a:p>
            <a:r>
              <a:rPr lang="ru-RU" sz="2800"/>
              <a:t>Всемирный день отказа от курения начался в 1976 году. Этот день появился благодаря Американскому Обществу по борьбе с Раком </a:t>
            </a:r>
          </a:p>
        </p:txBody>
      </p:sp>
      <p:pic>
        <p:nvPicPr>
          <p:cNvPr id="6150" name="Picture 6" descr="1226947486_1"/>
          <p:cNvPicPr>
            <a:picLocks noGrp="1" noChangeAspect="1" noChangeArrowheads="1"/>
          </p:cNvPicPr>
          <p:nvPr>
            <p:ph sz="half" idx="2"/>
          </p:nvPr>
        </p:nvPicPr>
        <p:blipFill>
          <a:blip r:embed="rId3"/>
          <a:stretch>
            <a:fillRect/>
          </a:stretch>
        </p:blipFill>
        <p:spPr>
          <a:xfrm>
            <a:off x="4648200" y="2393950"/>
            <a:ext cx="4038600" cy="2943225"/>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8"/>
          <p:cNvSpPr>
            <a:spLocks noGrp="1" noChangeArrowheads="1"/>
          </p:cNvSpPr>
          <p:nvPr>
            <p:ph type="title"/>
          </p:nvPr>
        </p:nvSpPr>
        <p:spPr/>
        <p:txBody>
          <a:bodyPr/>
          <a:lstStyle/>
          <a:p>
            <a:r>
              <a:rPr lang="ru-RU"/>
              <a:t>Г. Остер</a:t>
            </a:r>
          </a:p>
        </p:txBody>
      </p:sp>
      <p:sp>
        <p:nvSpPr>
          <p:cNvPr id="8201" name="Rectangle 9"/>
          <p:cNvSpPr>
            <a:spLocks noGrp="1" noChangeArrowheads="1"/>
          </p:cNvSpPr>
          <p:nvPr>
            <p:ph type="body" sz="half" idx="1"/>
          </p:nvPr>
        </p:nvSpPr>
        <p:spPr/>
        <p:txBody>
          <a:bodyPr/>
          <a:lstStyle/>
          <a:p>
            <a:pPr>
              <a:buFont typeface="Wingdings" pitchFamily="2" charset="2"/>
              <a:buNone/>
            </a:pPr>
            <a:r>
              <a:rPr lang="ru-RU" sz="2400"/>
              <a:t>Если ты курил, скрываясь</a:t>
            </a:r>
          </a:p>
          <a:p>
            <a:pPr>
              <a:buFont typeface="Wingdings" pitchFamily="2" charset="2"/>
              <a:buNone/>
            </a:pPr>
            <a:r>
              <a:rPr lang="ru-RU" sz="2400"/>
              <a:t>В диких дебрях средней школы,</a:t>
            </a:r>
          </a:p>
          <a:p>
            <a:pPr>
              <a:buFont typeface="Wingdings" pitchFamily="2" charset="2"/>
              <a:buNone/>
            </a:pPr>
            <a:r>
              <a:rPr lang="ru-RU" sz="2400"/>
              <a:t>И, почуяв запах дыма,</a:t>
            </a:r>
          </a:p>
          <a:p>
            <a:pPr>
              <a:buFont typeface="Wingdings" pitchFamily="2" charset="2"/>
              <a:buNone/>
            </a:pPr>
            <a:r>
              <a:rPr lang="ru-RU" sz="2400"/>
              <a:t>Педагог подкрался вдруг,</a:t>
            </a:r>
          </a:p>
          <a:p>
            <a:pPr>
              <a:buFont typeface="Wingdings" pitchFamily="2" charset="2"/>
              <a:buNone/>
            </a:pPr>
            <a:r>
              <a:rPr lang="ru-RU" sz="2400"/>
              <a:t>Ловко пряча сигарету,</a:t>
            </a:r>
          </a:p>
          <a:p>
            <a:pPr>
              <a:buFont typeface="Wingdings" pitchFamily="2" charset="2"/>
              <a:buNone/>
            </a:pPr>
            <a:r>
              <a:rPr lang="ru-RU" sz="2400"/>
              <a:t>Гордо крикни: «От пожара</a:t>
            </a:r>
          </a:p>
          <a:p>
            <a:pPr>
              <a:buFont typeface="Wingdings" pitchFamily="2" charset="2"/>
              <a:buNone/>
            </a:pPr>
            <a:r>
              <a:rPr lang="ru-RU" sz="2400"/>
              <a:t>Я спасал родную школу,</a:t>
            </a:r>
          </a:p>
          <a:p>
            <a:pPr>
              <a:buFont typeface="Wingdings" pitchFamily="2" charset="2"/>
              <a:buNone/>
            </a:pPr>
            <a:r>
              <a:rPr lang="ru-RU" sz="2400"/>
              <a:t>Вот - штаны еще горят!»</a:t>
            </a:r>
          </a:p>
          <a:p>
            <a:endParaRPr lang="ru-RU" sz="2400"/>
          </a:p>
        </p:txBody>
      </p:sp>
      <p:pic>
        <p:nvPicPr>
          <p:cNvPr id="8203" name="Picture 11" descr="1227082309_neky_ru"/>
          <p:cNvPicPr>
            <a:picLocks noGrp="1" noChangeAspect="1" noChangeArrowheads="1"/>
          </p:cNvPicPr>
          <p:nvPr>
            <p:ph sz="half" idx="2"/>
          </p:nvPr>
        </p:nvPicPr>
        <p:blipFill>
          <a:blip r:embed="rId2"/>
          <a:stretch>
            <a:fillRect/>
          </a:stretch>
        </p:blipFill>
        <p:spPr>
          <a:xfrm>
            <a:off x="5476875" y="2298700"/>
            <a:ext cx="2381250" cy="3133725"/>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WordArt 4"/>
          <p:cNvSpPr>
            <a:spLocks noChangeArrowheads="1" noChangeShapeType="1" noTextEdit="1"/>
          </p:cNvSpPr>
          <p:nvPr/>
        </p:nvSpPr>
        <p:spPr bwMode="auto">
          <a:xfrm>
            <a:off x="785813" y="3000375"/>
            <a:ext cx="7705725" cy="1800225"/>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В дыму сигарет...</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4"/>
          <p:cNvSpPr>
            <a:spLocks noChangeArrowheads="1" noChangeShapeType="1" noTextEdit="1"/>
          </p:cNvSpPr>
          <p:nvPr/>
        </p:nvSpPr>
        <p:spPr bwMode="auto">
          <a:xfrm>
            <a:off x="395288" y="549275"/>
            <a:ext cx="8280400" cy="3095625"/>
          </a:xfrm>
          <a:prstGeom prst="rect">
            <a:avLst/>
          </a:prstGeom>
        </p:spPr>
        <p:txBody>
          <a:bodyPr wrap="none" fromWordArt="1">
            <a:prstTxWarp prst="textPlain">
              <a:avLst>
                <a:gd name="adj" fmla="val 50000"/>
              </a:avLst>
            </a:prstTxWarp>
          </a:bodyPr>
          <a:lstStyle/>
          <a:p>
            <a:pPr algn="ctr"/>
            <a:r>
              <a:rPr lang="ru-RU" sz="3600" kern="10">
                <a:ln w="9525">
                  <a:solidFill>
                    <a:srgbClr val="99CCFF"/>
                  </a:solidFill>
                  <a:miter lim="800000"/>
                  <a:headEnd/>
                  <a:tailEnd/>
                </a:ln>
                <a:solidFill>
                  <a:srgbClr val="FFFF00"/>
                </a:solidFill>
                <a:effectLst>
                  <a:outerShdw dist="38100" dir="2700000" algn="tl" rotWithShape="0">
                    <a:srgbClr val="000000">
                      <a:alpha val="43137"/>
                    </a:srgbClr>
                  </a:outerShdw>
                </a:effectLst>
                <a:latin typeface="Times New Roman"/>
                <a:cs typeface="Times New Roman"/>
              </a:rPr>
              <a:t>Сигаретный дым - </a:t>
            </a:r>
          </a:p>
          <a:p>
            <a:pPr algn="ctr"/>
            <a:r>
              <a:rPr lang="ru-RU" sz="3600" kern="10">
                <a:ln w="9525">
                  <a:solidFill>
                    <a:srgbClr val="99CCFF"/>
                  </a:solidFill>
                  <a:miter lim="800000"/>
                  <a:headEnd/>
                  <a:tailEnd/>
                </a:ln>
                <a:solidFill>
                  <a:srgbClr val="FFFF00"/>
                </a:solidFill>
                <a:effectLst>
                  <a:outerShdw dist="38100" dir="2700000" algn="tl" rotWithShape="0">
                    <a:srgbClr val="000000">
                      <a:alpha val="43137"/>
                    </a:srgbClr>
                  </a:outerShdw>
                </a:effectLst>
                <a:latin typeface="Times New Roman"/>
                <a:cs typeface="Times New Roman"/>
              </a:rPr>
              <a:t>газообразная смесь </a:t>
            </a:r>
          </a:p>
          <a:p>
            <a:pPr algn="ctr"/>
            <a:r>
              <a:rPr lang="ru-RU" sz="3600" kern="10">
                <a:ln w="9525">
                  <a:solidFill>
                    <a:srgbClr val="99CCFF"/>
                  </a:solidFill>
                  <a:miter lim="800000"/>
                  <a:headEnd/>
                  <a:tailEnd/>
                </a:ln>
                <a:solidFill>
                  <a:srgbClr val="FFFF00"/>
                </a:solidFill>
                <a:effectLst>
                  <a:outerShdw dist="38100" dir="2700000" algn="tl" rotWithShape="0">
                    <a:srgbClr val="000000">
                      <a:alpha val="43137"/>
                    </a:srgbClr>
                  </a:outerShdw>
                </a:effectLst>
                <a:latin typeface="Times New Roman"/>
                <a:cs typeface="Times New Roman"/>
              </a:rPr>
              <a:t>многих ядовитых веществ</a:t>
            </a:r>
          </a:p>
        </p:txBody>
      </p:sp>
      <p:sp>
        <p:nvSpPr>
          <p:cNvPr id="55301" name="Text Box 5"/>
          <p:cNvSpPr txBox="1">
            <a:spLocks noChangeArrowheads="1"/>
          </p:cNvSpPr>
          <p:nvPr/>
        </p:nvSpPr>
        <p:spPr bwMode="auto">
          <a:xfrm>
            <a:off x="323850" y="4149725"/>
            <a:ext cx="8424863" cy="641350"/>
          </a:xfrm>
          <a:prstGeom prst="rect">
            <a:avLst/>
          </a:prstGeom>
          <a:noFill/>
          <a:ln w="9525">
            <a:noFill/>
            <a:miter lim="800000"/>
            <a:headEnd/>
            <a:tailEnd/>
          </a:ln>
          <a:effectLst>
            <a:outerShdw dist="35921" dir="2700000" algn="ctr" rotWithShape="0">
              <a:srgbClr val="FFFF00">
                <a:alpha val="50000"/>
              </a:srgbClr>
            </a:outerShdw>
          </a:effectLst>
        </p:spPr>
        <p:txBody>
          <a:bodyPr>
            <a:spAutoFit/>
          </a:bodyPr>
          <a:lstStyle/>
          <a:p>
            <a:pPr>
              <a:spcBef>
                <a:spcPct val="50000"/>
              </a:spcBef>
            </a:pPr>
            <a:endParaRPr lang="ru-RU" sz="3600">
              <a:latin typeface="Tahoma"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ru-RU" sz="4000"/>
              <a:t>Состав сигареты простым языком:</a:t>
            </a:r>
          </a:p>
        </p:txBody>
      </p:sp>
      <p:pic>
        <p:nvPicPr>
          <p:cNvPr id="13318" name="Picture 6" descr="1227071771_cigarette"/>
          <p:cNvPicPr>
            <a:picLocks noGrp="1" noChangeAspect="1" noChangeArrowheads="1"/>
          </p:cNvPicPr>
          <p:nvPr>
            <p:ph idx="1"/>
          </p:nvPr>
        </p:nvPicPr>
        <p:blipFill>
          <a:blip r:embed="rId2"/>
          <a:stretch>
            <a:fillRect/>
          </a:stretch>
        </p:blipFill>
        <p:spPr>
          <a:xfrm>
            <a:off x="2636913" y="1784350"/>
            <a:ext cx="4327373" cy="4572000"/>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682625" y="765175"/>
            <a:ext cx="8461375" cy="5273675"/>
          </a:xfrm>
          <a:prstGeom prst="rect">
            <a:avLst/>
          </a:prstGeom>
          <a:noFill/>
          <a:ln w="9525">
            <a:noFill/>
            <a:miter lim="800000"/>
            <a:headEnd/>
            <a:tailEnd/>
          </a:ln>
          <a:effectLst/>
        </p:spPr>
        <p:txBody>
          <a:bodyPr anchor="ctr">
            <a:spAutoFit/>
          </a:bodyPr>
          <a:lstStyle/>
          <a:p>
            <a:r>
              <a:rPr lang="ru-RU" sz="2000">
                <a:latin typeface="Comic Sans MS" pitchFamily="66" charset="0"/>
              </a:rPr>
              <a:t>Составные части табачного дыма всасываются в кровь и через 2-3 минуты достигают клеток головного мозга. Ненадолго эти вещества повышают активность клеток мозга, это состояние воспринимается курильщиком как освежающий приток сил или своеобразное чувство успокоения. Однако это состояние скоро проходит, и, чтобы его снова ощутить, человек тянется за новой сигаретой. Постепенно никотин встраивается в процесс обмена веществ, и человеку его постоянно не хватает. Привыкание к табаку формируется от нескольких недель до 10 лет в зависимости от особенностей организма и интенсивности курения. Чаще всего табакозависимость устанавливается за год. У человека, привыкшего к курению, в случае резкого прекращения курения наблюдается абстинентный синдром (ломка), который выражается в головной боли, колебании артериального давления, болях в области сердца, желудка, могут наблюдаться кишечные расстройства, повышенная потливость, слабость, вялость, нервозность, подавленность.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WordArt 7"/>
          <p:cNvSpPr>
            <a:spLocks noChangeArrowheads="1" noChangeShapeType="1" noTextEdit="1"/>
          </p:cNvSpPr>
          <p:nvPr/>
        </p:nvSpPr>
        <p:spPr bwMode="auto">
          <a:xfrm>
            <a:off x="928688" y="3643313"/>
            <a:ext cx="7705725" cy="1412875"/>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Курение и подросток.</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8"/>
          <p:cNvPicPr>
            <a:picLocks noChangeAspect="1" noChangeArrowheads="1"/>
          </p:cNvPicPr>
          <p:nvPr/>
        </p:nvPicPr>
        <p:blipFill>
          <a:blip r:embed="rId3"/>
          <a:srcRect t="4575" b="5902"/>
          <a:stretch>
            <a:fillRect/>
          </a:stretch>
        </p:blipFill>
        <p:spPr bwMode="auto">
          <a:xfrm>
            <a:off x="2051050" y="0"/>
            <a:ext cx="533082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09600" y="452438"/>
            <a:ext cx="8153400" cy="617537"/>
          </a:xfrm>
          <a:prstGeom prst="rect">
            <a:avLst/>
          </a:prstGeom>
          <a:noFill/>
          <a:ln w="38100">
            <a:solidFill>
              <a:schemeClr val="tx1"/>
            </a:solidFill>
            <a:miter lim="800000"/>
            <a:headEnd/>
            <a:tailEnd/>
          </a:ln>
          <a:effectLst/>
        </p:spPr>
        <p:txBody>
          <a:bodyPr anchor="ctr">
            <a:spAutoFit/>
          </a:bodyPr>
          <a:lstStyle/>
          <a:p>
            <a:pPr algn="ctr"/>
            <a:endParaRPr lang="ru-RU" sz="3200"/>
          </a:p>
        </p:txBody>
      </p:sp>
      <p:sp>
        <p:nvSpPr>
          <p:cNvPr id="124931" name="WordArt 3"/>
          <p:cNvSpPr>
            <a:spLocks noChangeArrowheads="1" noChangeShapeType="1" noTextEdit="1"/>
          </p:cNvSpPr>
          <p:nvPr/>
        </p:nvSpPr>
        <p:spPr bwMode="auto">
          <a:xfrm>
            <a:off x="685800" y="5029200"/>
            <a:ext cx="8077200" cy="1143000"/>
          </a:xfrm>
          <a:prstGeom prst="rect">
            <a:avLst/>
          </a:prstGeom>
        </p:spPr>
        <p:txBody>
          <a:bodyPr wrap="none" fromWordArt="1">
            <a:prstTxWarp prst="textPlain">
              <a:avLst>
                <a:gd name="adj" fmla="val 50000"/>
              </a:avLst>
            </a:prstTxWarp>
          </a:bodyPr>
          <a:lstStyle/>
          <a:p>
            <a:pPr algn="ctr"/>
            <a:r>
              <a:rPr lang="ru-RU" sz="3600" kern="10">
                <a:ln w="12700">
                  <a:solidFill>
                    <a:srgbClr val="0000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Откуда берутся курящие дети???</a:t>
            </a:r>
          </a:p>
        </p:txBody>
      </p:sp>
      <p:pic>
        <p:nvPicPr>
          <p:cNvPr id="124932" name="Picture 4" descr="ьььь"/>
          <p:cNvPicPr>
            <a:picLocks noChangeAspect="1" noChangeArrowheads="1"/>
          </p:cNvPicPr>
          <p:nvPr/>
        </p:nvPicPr>
        <p:blipFill>
          <a:blip r:embed="rId2"/>
          <a:srcRect/>
          <a:stretch>
            <a:fillRect/>
          </a:stretch>
        </p:blipFill>
        <p:spPr bwMode="auto">
          <a:xfrm>
            <a:off x="3048000" y="1905000"/>
            <a:ext cx="3143250" cy="2768600"/>
          </a:xfrm>
          <a:prstGeom prst="rect">
            <a:avLst/>
          </a:prstGeom>
          <a:noFill/>
          <a:ln w="38100">
            <a:solidFill>
              <a:srgbClr val="000000"/>
            </a:solidFill>
            <a:miter lim="800000"/>
            <a:headEnd/>
            <a:tailEnd/>
          </a:ln>
        </p:spPr>
      </p:pic>
      <p:sp>
        <p:nvSpPr>
          <p:cNvPr id="124933" name="WordArt 5"/>
          <p:cNvSpPr>
            <a:spLocks noChangeArrowheads="1" noChangeShapeType="1" noTextEdit="1"/>
          </p:cNvSpPr>
          <p:nvPr/>
        </p:nvSpPr>
        <p:spPr bwMode="auto">
          <a:xfrm>
            <a:off x="1600200" y="2971800"/>
            <a:ext cx="6324600" cy="838200"/>
          </a:xfrm>
          <a:prstGeom prst="rect">
            <a:avLst/>
          </a:prstGeom>
        </p:spPr>
        <p:txBody>
          <a:bodyPr wrap="none" fromWordArt="1">
            <a:prstTxWarp prst="textPlain">
              <a:avLst>
                <a:gd name="adj" fmla="val 50000"/>
              </a:avLst>
            </a:prstTxWarp>
          </a:bodyPr>
          <a:lstStyle/>
          <a:p>
            <a:pPr algn="ctr"/>
            <a:r>
              <a:rPr lang="ru-RU" sz="3600" kern="10">
                <a:ln w="12700">
                  <a:solidFill>
                    <a:srgbClr val="000000"/>
                  </a:solidFill>
                  <a:round/>
                  <a:headEnd/>
                  <a:tailEnd/>
                </a:ln>
                <a:solidFill>
                  <a:srgbClr val="FF3300"/>
                </a:solidFill>
                <a:effectLst>
                  <a:outerShdw dist="45791" dir="2021404" algn="ctr" rotWithShape="0">
                    <a:srgbClr val="B2B2B2">
                      <a:alpha val="80000"/>
                    </a:srgbClr>
                  </a:outerShdw>
                </a:effectLst>
                <a:latin typeface="Times New Roman"/>
                <a:cs typeface="Times New Roman"/>
              </a:rPr>
              <a:t>А на самом деле?</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WordArt 6"/>
          <p:cNvSpPr>
            <a:spLocks noChangeArrowheads="1" noChangeShapeType="1" noTextEdit="1"/>
          </p:cNvSpPr>
          <p:nvPr/>
        </p:nvSpPr>
        <p:spPr bwMode="auto">
          <a:xfrm>
            <a:off x="857250" y="3214688"/>
            <a:ext cx="7308850" cy="2925762"/>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Сердце, тебе не</a:t>
            </a:r>
          </a:p>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 хочется покоя?</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11188" y="1125538"/>
            <a:ext cx="8075612" cy="4895850"/>
          </a:xfrm>
        </p:spPr>
        <p:txBody>
          <a:bodyPr/>
          <a:lstStyle/>
          <a:p>
            <a:r>
              <a:rPr lang="ru-RU"/>
              <a:t>Ни одно животное не додумалось до того, чтобы добровольно себя травить. Это пришло в голову только «царю природы» - человеку.</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810000" y="2819400"/>
            <a:ext cx="374650" cy="366713"/>
          </a:xfrm>
          <a:prstGeom prst="rect">
            <a:avLst/>
          </a:prstGeom>
          <a:noFill/>
          <a:ln w="9525">
            <a:noFill/>
            <a:miter lim="800000"/>
            <a:headEnd/>
            <a:tailEnd/>
          </a:ln>
          <a:effectLst/>
        </p:spPr>
        <p:txBody>
          <a:bodyPr wrap="none">
            <a:spAutoFit/>
          </a:bodyPr>
          <a:lstStyle/>
          <a:p>
            <a:r>
              <a:rPr lang="ru-RU" sz="1800"/>
              <a:t>   </a:t>
            </a:r>
          </a:p>
        </p:txBody>
      </p:sp>
      <p:pic>
        <p:nvPicPr>
          <p:cNvPr id="125955" name="Picture 3" descr="ююю"/>
          <p:cNvPicPr>
            <a:picLocks noChangeAspect="1" noChangeArrowheads="1"/>
          </p:cNvPicPr>
          <p:nvPr/>
        </p:nvPicPr>
        <p:blipFill>
          <a:blip r:embed="rId2"/>
          <a:srcRect/>
          <a:stretch>
            <a:fillRect/>
          </a:stretch>
        </p:blipFill>
        <p:spPr bwMode="auto">
          <a:xfrm>
            <a:off x="685800" y="2514600"/>
            <a:ext cx="3352800" cy="2417763"/>
          </a:xfrm>
          <a:prstGeom prst="rect">
            <a:avLst/>
          </a:prstGeom>
          <a:noFill/>
          <a:ln w="38100">
            <a:solidFill>
              <a:srgbClr val="FF3300"/>
            </a:solidFill>
            <a:miter lim="800000"/>
            <a:headEnd/>
            <a:tailEnd/>
          </a:ln>
        </p:spPr>
      </p:pic>
      <p:sp>
        <p:nvSpPr>
          <p:cNvPr id="125956" name="WordArt 4"/>
          <p:cNvSpPr>
            <a:spLocks noChangeArrowheads="1" noChangeShapeType="1" noTextEdit="1"/>
          </p:cNvSpPr>
          <p:nvPr/>
        </p:nvSpPr>
        <p:spPr bwMode="auto">
          <a:xfrm>
            <a:off x="4267200" y="2971800"/>
            <a:ext cx="4648200" cy="1371600"/>
          </a:xfrm>
          <a:prstGeom prst="rect">
            <a:avLst/>
          </a:prstGeom>
        </p:spPr>
        <p:txBody>
          <a:bodyPr wrap="none" fromWordArt="1">
            <a:prstTxWarp prst="textPlain">
              <a:avLst>
                <a:gd name="adj" fmla="val 50000"/>
              </a:avLst>
            </a:prstTxWarp>
          </a:bodyPr>
          <a:lstStyle/>
          <a:p>
            <a:pPr algn="ctr"/>
            <a:r>
              <a:rPr lang="ru-RU" sz="3600" kern="10">
                <a:ln w="9525">
                  <a:noFill/>
                  <a:round/>
                  <a:headEnd/>
                  <a:tailEnd/>
                </a:ln>
                <a:solidFill>
                  <a:schemeClr val="tx2"/>
                </a:solidFill>
                <a:effectLst>
                  <a:outerShdw dist="45791" dir="2021404" algn="ctr" rotWithShape="0">
                    <a:srgbClr val="B2B2B2">
                      <a:alpha val="80000"/>
                    </a:srgbClr>
                  </a:outerShdw>
                </a:effectLst>
                <a:latin typeface="Times New Roman"/>
                <a:cs typeface="Times New Roman"/>
              </a:rPr>
              <a:t>- 8 лет жизни!!!</a:t>
            </a:r>
          </a:p>
        </p:txBody>
      </p:sp>
      <p:sp>
        <p:nvSpPr>
          <p:cNvPr id="125957" name="Rectangle 5"/>
          <p:cNvSpPr>
            <a:spLocks noChangeArrowheads="1"/>
          </p:cNvSpPr>
          <p:nvPr/>
        </p:nvSpPr>
        <p:spPr bwMode="auto">
          <a:xfrm>
            <a:off x="762000" y="304800"/>
            <a:ext cx="7739063" cy="946150"/>
          </a:xfrm>
          <a:prstGeom prst="rect">
            <a:avLst/>
          </a:prstGeom>
          <a:noFill/>
          <a:ln w="9525">
            <a:noFill/>
            <a:miter lim="800000"/>
            <a:headEnd/>
            <a:tailEnd/>
          </a:ln>
          <a:effectLst/>
        </p:spPr>
        <p:txBody>
          <a:bodyPr wrap="none" anchor="ctr">
            <a:spAutoFit/>
          </a:bodyPr>
          <a:lstStyle/>
          <a:p>
            <a:r>
              <a:rPr lang="ru-RU" sz="2800" b="1" i="1" u="sng"/>
              <a:t>Человек живет столько, </a:t>
            </a:r>
          </a:p>
          <a:p>
            <a:r>
              <a:rPr lang="ru-RU" sz="2800" b="1" i="1" u="sng"/>
              <a:t>                            сколько живет его сердце</a:t>
            </a:r>
            <a:endParaRPr lang="ru-RU" sz="2800" i="1" u="sng"/>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1246188" y="215900"/>
            <a:ext cx="7200900" cy="1431925"/>
          </a:xfrm>
          <a:prstGeom prst="rect">
            <a:avLst/>
          </a:prstGeom>
          <a:noFill/>
          <a:ln w="9525">
            <a:noFill/>
            <a:miter lim="800000"/>
            <a:headEnd/>
            <a:tailEnd/>
          </a:ln>
          <a:effectLst/>
        </p:spPr>
        <p:txBody>
          <a:bodyPr anchor="b"/>
          <a:lstStyle/>
          <a:p>
            <a:pPr algn="ctr"/>
            <a:endParaRPr lang="ru-RU" sz="2800">
              <a:solidFill>
                <a:schemeClr val="tx2"/>
              </a:solidFill>
              <a:effectLst>
                <a:outerShdw blurRad="38100" dist="38100" dir="2700000" algn="tl">
                  <a:srgbClr val="FFFFFF"/>
                </a:outerShdw>
              </a:effectLst>
              <a:latin typeface="Verdana" pitchFamily="34" charset="0"/>
            </a:endParaRPr>
          </a:p>
        </p:txBody>
      </p:sp>
      <p:pic>
        <p:nvPicPr>
          <p:cNvPr id="114691" name="Picture 3" descr="big242"/>
          <p:cNvPicPr>
            <a:picLocks noChangeAspect="1" noChangeArrowheads="1"/>
          </p:cNvPicPr>
          <p:nvPr/>
        </p:nvPicPr>
        <p:blipFill>
          <a:blip r:embed="rId2"/>
          <a:srcRect/>
          <a:stretch>
            <a:fillRect/>
          </a:stretch>
        </p:blipFill>
        <p:spPr bwMode="auto">
          <a:xfrm>
            <a:off x="684213" y="476250"/>
            <a:ext cx="7775575" cy="598011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246188" y="215900"/>
            <a:ext cx="7200900" cy="1431925"/>
          </a:xfrm>
          <a:prstGeom prst="rect">
            <a:avLst/>
          </a:prstGeom>
          <a:noFill/>
          <a:ln w="9525">
            <a:noFill/>
            <a:miter lim="800000"/>
            <a:headEnd/>
            <a:tailEnd/>
          </a:ln>
          <a:effectLst/>
        </p:spPr>
        <p:txBody>
          <a:bodyPr anchor="b"/>
          <a:lstStyle/>
          <a:p>
            <a:pPr algn="ctr"/>
            <a:endParaRPr lang="ru-RU" sz="2800">
              <a:solidFill>
                <a:schemeClr val="tx2"/>
              </a:solidFill>
              <a:effectLst>
                <a:outerShdw blurRad="38100" dist="38100" dir="2700000" algn="tl">
                  <a:srgbClr val="FFFFFF"/>
                </a:outerShdw>
              </a:effectLst>
              <a:latin typeface="Verdana" pitchFamily="34" charset="0"/>
            </a:endParaRPr>
          </a:p>
        </p:txBody>
      </p:sp>
      <p:pic>
        <p:nvPicPr>
          <p:cNvPr id="115715" name="Picture 3" descr="011023smoke"/>
          <p:cNvPicPr>
            <a:picLocks noChangeAspect="1" noChangeArrowheads="1"/>
          </p:cNvPicPr>
          <p:nvPr/>
        </p:nvPicPr>
        <p:blipFill>
          <a:blip r:embed="rId2"/>
          <a:srcRect/>
          <a:stretch>
            <a:fillRect/>
          </a:stretch>
        </p:blipFill>
        <p:spPr bwMode="auto">
          <a:xfrm>
            <a:off x="611188" y="1230313"/>
            <a:ext cx="7848600" cy="43592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3"/>
          <a:srcRect/>
          <a:stretch>
            <a:fillRect/>
          </a:stretch>
        </p:blipFill>
        <p:spPr bwMode="auto">
          <a:xfrm>
            <a:off x="2843213" y="1484313"/>
            <a:ext cx="3481387" cy="4514850"/>
          </a:xfrm>
          <a:prstGeom prst="rect">
            <a:avLst/>
          </a:prstGeom>
          <a:noFill/>
          <a:ln w="9525">
            <a:noFill/>
            <a:miter lim="800000"/>
            <a:headEnd/>
            <a:tailEnd/>
          </a:ln>
          <a:effectLst>
            <a:outerShdw dist="35921" dir="2700000" algn="ctr" rotWithShape="0">
              <a:srgbClr val="990000"/>
            </a:outerShdw>
          </a:effectLst>
        </p:spPr>
      </p:pic>
      <p:sp>
        <p:nvSpPr>
          <p:cNvPr id="34821" name="Text Box 5"/>
          <p:cNvSpPr txBox="1">
            <a:spLocks noChangeArrowheads="1"/>
          </p:cNvSpPr>
          <p:nvPr/>
        </p:nvSpPr>
        <p:spPr bwMode="auto">
          <a:xfrm>
            <a:off x="-180975" y="2779713"/>
            <a:ext cx="4032250" cy="701675"/>
          </a:xfrm>
          <a:prstGeom prst="rect">
            <a:avLst/>
          </a:prstGeom>
          <a:noFill/>
          <a:ln w="9525">
            <a:noFill/>
            <a:miter lim="800000"/>
            <a:headEnd/>
            <a:tailEnd/>
          </a:ln>
          <a:effectLst>
            <a:outerShdw dist="35921" dir="2700000" algn="ctr" rotWithShape="0">
              <a:srgbClr val="990000"/>
            </a:outerShdw>
          </a:effectLst>
        </p:spPr>
        <p:txBody>
          <a:bodyPr>
            <a:spAutoFit/>
          </a:bodyPr>
          <a:lstStyle/>
          <a:p>
            <a:pPr>
              <a:spcBef>
                <a:spcPct val="50000"/>
              </a:spcBef>
              <a:defRPr/>
            </a:pPr>
            <a:endParaRPr lang="ru-RU" sz="4000" b="1">
              <a:solidFill>
                <a:srgbClr val="FFFF00"/>
              </a:solidFill>
              <a:effectLst>
                <a:outerShdw blurRad="38100" dist="38100" dir="2700000" algn="tl">
                  <a:srgbClr val="000000"/>
                </a:outerShdw>
              </a:effectLst>
              <a:latin typeface="Tahoma" pitchFamily="34" charset="0"/>
            </a:endParaRPr>
          </a:p>
        </p:txBody>
      </p:sp>
      <p:sp>
        <p:nvSpPr>
          <p:cNvPr id="34822" name="Text Box 6"/>
          <p:cNvSpPr txBox="1">
            <a:spLocks noChangeArrowheads="1"/>
          </p:cNvSpPr>
          <p:nvPr/>
        </p:nvSpPr>
        <p:spPr bwMode="auto">
          <a:xfrm>
            <a:off x="4535488" y="188913"/>
            <a:ext cx="4608512" cy="1311275"/>
          </a:xfrm>
          <a:prstGeom prst="rect">
            <a:avLst/>
          </a:prstGeom>
          <a:noFill/>
          <a:ln w="9525">
            <a:noFill/>
            <a:miter lim="800000"/>
            <a:headEnd/>
            <a:tailEnd/>
          </a:ln>
          <a:effectLst>
            <a:outerShdw dist="35921" dir="2700000" algn="ctr" rotWithShape="0">
              <a:srgbClr val="FFFF00"/>
            </a:outerShdw>
          </a:effectLst>
        </p:spPr>
        <p:txBody>
          <a:bodyPr>
            <a:spAutoFit/>
          </a:bodyPr>
          <a:lstStyle/>
          <a:p>
            <a:pPr algn="r">
              <a:spcBef>
                <a:spcPct val="50000"/>
              </a:spcBef>
              <a:defRPr/>
            </a:pPr>
            <a:r>
              <a:rPr lang="ru-RU" sz="4000" b="1" dirty="0">
                <a:solidFill>
                  <a:srgbClr val="FF0066"/>
                </a:solidFill>
                <a:effectLst>
                  <a:outerShdw blurRad="38100" dist="38100" dir="2700000" algn="tl">
                    <a:srgbClr val="000000"/>
                  </a:outerShdw>
                </a:effectLst>
                <a:latin typeface="Tahoma" pitchFamily="34" charset="0"/>
              </a:rPr>
              <a:t>Быстрое изнашивание</a:t>
            </a:r>
            <a:r>
              <a:rPr lang="ru-RU" sz="4000" b="1" dirty="0">
                <a:solidFill>
                  <a:srgbClr val="99CCFF"/>
                </a:solidFill>
                <a:effectLst>
                  <a:outerShdw blurRad="38100" dist="38100" dir="2700000" algn="tl">
                    <a:srgbClr val="000000"/>
                  </a:outerShdw>
                </a:effectLst>
                <a:latin typeface="Tahoma" pitchFamily="34" charset="0"/>
              </a:rPr>
              <a:t> </a:t>
            </a:r>
          </a:p>
        </p:txBody>
      </p:sp>
      <p:sp>
        <p:nvSpPr>
          <p:cNvPr id="34823" name="Text Box 7"/>
          <p:cNvSpPr txBox="1">
            <a:spLocks noChangeArrowheads="1"/>
          </p:cNvSpPr>
          <p:nvPr/>
        </p:nvSpPr>
        <p:spPr bwMode="auto">
          <a:xfrm>
            <a:off x="0" y="2492375"/>
            <a:ext cx="3995738" cy="1920875"/>
          </a:xfrm>
          <a:prstGeom prst="rect">
            <a:avLst/>
          </a:prstGeom>
          <a:noFill/>
          <a:ln w="9525">
            <a:noFill/>
            <a:miter lim="800000"/>
            <a:headEnd/>
            <a:tailEnd/>
          </a:ln>
          <a:effectLst>
            <a:outerShdw dist="35921" dir="2700000" algn="ctr" rotWithShape="0">
              <a:srgbClr val="990000"/>
            </a:outerShdw>
          </a:effectLst>
        </p:spPr>
        <p:txBody>
          <a:bodyPr>
            <a:spAutoFit/>
          </a:bodyPr>
          <a:lstStyle/>
          <a:p>
            <a:pPr>
              <a:spcBef>
                <a:spcPct val="50000"/>
              </a:spcBef>
              <a:defRPr/>
            </a:pPr>
            <a:r>
              <a:rPr lang="ru-RU" sz="4000" b="1">
                <a:solidFill>
                  <a:srgbClr val="FFFF00"/>
                </a:solidFill>
                <a:effectLst>
                  <a:outerShdw blurRad="38100" dist="38100" dir="2700000" algn="tl">
                    <a:srgbClr val="000000"/>
                  </a:outerShdw>
                </a:effectLst>
                <a:latin typeface="Tahoma" pitchFamily="34" charset="0"/>
              </a:rPr>
              <a:t>Закупорка коронарных    сосудов</a:t>
            </a:r>
          </a:p>
        </p:txBody>
      </p:sp>
      <p:sp>
        <p:nvSpPr>
          <p:cNvPr id="34824" name="Text Box 8"/>
          <p:cNvSpPr txBox="1">
            <a:spLocks noChangeArrowheads="1"/>
          </p:cNvSpPr>
          <p:nvPr/>
        </p:nvSpPr>
        <p:spPr bwMode="auto">
          <a:xfrm>
            <a:off x="1835150" y="6156325"/>
            <a:ext cx="5761038" cy="701675"/>
          </a:xfrm>
          <a:prstGeom prst="rect">
            <a:avLst/>
          </a:prstGeom>
          <a:noFill/>
          <a:ln w="9525">
            <a:noFill/>
            <a:miter lim="800000"/>
            <a:headEnd/>
            <a:tailEnd/>
          </a:ln>
          <a:effectLst>
            <a:outerShdw dist="35921" dir="2700000" algn="ctr" rotWithShape="0">
              <a:srgbClr val="990000"/>
            </a:outerShdw>
          </a:effectLst>
        </p:spPr>
        <p:txBody>
          <a:bodyPr>
            <a:spAutoFit/>
          </a:bodyPr>
          <a:lstStyle/>
          <a:p>
            <a:pPr>
              <a:spcBef>
                <a:spcPct val="50000"/>
              </a:spcBef>
              <a:defRPr/>
            </a:pPr>
            <a:r>
              <a:rPr lang="ru-RU" sz="4000" b="1">
                <a:solidFill>
                  <a:srgbClr val="99CCFF"/>
                </a:solidFill>
                <a:effectLst>
                  <a:outerShdw blurRad="38100" dist="38100" dir="2700000" algn="tl">
                    <a:srgbClr val="000000"/>
                  </a:outerShdw>
                </a:effectLst>
                <a:latin typeface="Tahoma" pitchFamily="34" charset="0"/>
              </a:rPr>
              <a:t>Инфаркт миокарда</a:t>
            </a:r>
          </a:p>
        </p:txBody>
      </p:sp>
      <p:sp>
        <p:nvSpPr>
          <p:cNvPr id="34825" name="Text Box 9"/>
          <p:cNvSpPr txBox="1">
            <a:spLocks noChangeArrowheads="1"/>
          </p:cNvSpPr>
          <p:nvPr/>
        </p:nvSpPr>
        <p:spPr bwMode="auto">
          <a:xfrm>
            <a:off x="4822825" y="2852738"/>
            <a:ext cx="4321175" cy="1311275"/>
          </a:xfrm>
          <a:prstGeom prst="rect">
            <a:avLst/>
          </a:prstGeom>
          <a:noFill/>
          <a:ln w="9525">
            <a:noFill/>
            <a:miter lim="800000"/>
            <a:headEnd/>
            <a:tailEnd/>
          </a:ln>
          <a:effectLst>
            <a:outerShdw dist="35921" dir="2700000" algn="ctr" rotWithShape="0">
              <a:srgbClr val="990000"/>
            </a:outerShdw>
          </a:effectLst>
        </p:spPr>
        <p:txBody>
          <a:bodyPr>
            <a:spAutoFit/>
          </a:bodyPr>
          <a:lstStyle/>
          <a:p>
            <a:pPr algn="r">
              <a:spcBef>
                <a:spcPct val="50000"/>
              </a:spcBef>
              <a:defRPr/>
            </a:pPr>
            <a:r>
              <a:rPr lang="ru-RU" sz="4000" b="1">
                <a:solidFill>
                  <a:srgbClr val="FFFF00"/>
                </a:solidFill>
                <a:effectLst>
                  <a:outerShdw blurRad="38100" dist="38100" dir="2700000" algn="tl">
                    <a:srgbClr val="000000"/>
                  </a:outerShdw>
                </a:effectLst>
                <a:latin typeface="Tahoma" pitchFamily="34" charset="0"/>
              </a:rPr>
              <a:t>Ишемическая болезнь</a:t>
            </a:r>
          </a:p>
        </p:txBody>
      </p:sp>
      <p:sp>
        <p:nvSpPr>
          <p:cNvPr id="34826" name="Text Box 10"/>
          <p:cNvSpPr txBox="1">
            <a:spLocks noChangeArrowheads="1"/>
          </p:cNvSpPr>
          <p:nvPr/>
        </p:nvSpPr>
        <p:spPr bwMode="auto">
          <a:xfrm>
            <a:off x="0" y="0"/>
            <a:ext cx="4464050" cy="1311275"/>
          </a:xfrm>
          <a:prstGeom prst="rect">
            <a:avLst/>
          </a:prstGeom>
          <a:noFill/>
          <a:ln w="9525">
            <a:noFill/>
            <a:miter lim="800000"/>
            <a:headEnd/>
            <a:tailEnd/>
          </a:ln>
          <a:effectLst>
            <a:outerShdw dist="35921" dir="2700000" algn="ctr" rotWithShape="0">
              <a:srgbClr val="FFFF00">
                <a:alpha val="2000"/>
              </a:srgbClr>
            </a:outerShdw>
          </a:effectLst>
        </p:spPr>
        <p:txBody>
          <a:bodyPr>
            <a:spAutoFit/>
          </a:bodyPr>
          <a:lstStyle/>
          <a:p>
            <a:pPr>
              <a:spcBef>
                <a:spcPct val="50000"/>
              </a:spcBef>
              <a:defRPr/>
            </a:pPr>
            <a:r>
              <a:rPr lang="ru-RU" sz="4000" b="1" dirty="0">
                <a:solidFill>
                  <a:srgbClr val="FF0066"/>
                </a:solidFill>
                <a:effectLst>
                  <a:outerShdw blurRad="38100" dist="38100" dir="2700000" algn="tl">
                    <a:srgbClr val="000000">
                      <a:alpha val="43137"/>
                    </a:srgbClr>
                  </a:outerShdw>
                </a:effectLst>
                <a:latin typeface="Tahoma" pitchFamily="34" charset="0"/>
              </a:rPr>
              <a:t>Кислородное голодание</a:t>
            </a:r>
          </a:p>
        </p:txBody>
      </p:sp>
      <p:sp>
        <p:nvSpPr>
          <p:cNvPr id="34827" name="Line 11"/>
          <p:cNvSpPr>
            <a:spLocks noChangeShapeType="1"/>
          </p:cNvSpPr>
          <p:nvPr/>
        </p:nvSpPr>
        <p:spPr bwMode="auto">
          <a:xfrm flipH="1">
            <a:off x="5435600" y="1484313"/>
            <a:ext cx="2016125" cy="1081087"/>
          </a:xfrm>
          <a:prstGeom prst="line">
            <a:avLst/>
          </a:prstGeom>
          <a:noFill/>
          <a:ln w="76200">
            <a:solidFill>
              <a:srgbClr val="FFFF00"/>
            </a:solidFill>
            <a:round/>
            <a:headEnd/>
            <a:tailEnd type="triangle" w="med" len="med"/>
          </a:ln>
          <a:effectLst>
            <a:prstShdw prst="shdw17" dist="17961" dir="13500000">
              <a:srgbClr val="990000"/>
            </a:prstShdw>
          </a:effectLst>
        </p:spPr>
        <p:txBody>
          <a:bodyPr/>
          <a:lstStyle/>
          <a:p>
            <a:pPr>
              <a:defRPr/>
            </a:pPr>
            <a:endParaRPr lang="ru-RU" sz="1800">
              <a:effectLst>
                <a:outerShdw blurRad="38100" dist="38100" dir="2700000" algn="tl">
                  <a:srgbClr val="000000">
                    <a:alpha val="43137"/>
                  </a:srgbClr>
                </a:outerShdw>
              </a:effectLst>
              <a:latin typeface="Tahoma" pitchFamily="34" charset="0"/>
            </a:endParaRPr>
          </a:p>
        </p:txBody>
      </p:sp>
      <p:sp>
        <p:nvSpPr>
          <p:cNvPr id="34828" name="Line 12"/>
          <p:cNvSpPr>
            <a:spLocks noChangeShapeType="1"/>
          </p:cNvSpPr>
          <p:nvPr/>
        </p:nvSpPr>
        <p:spPr bwMode="auto">
          <a:xfrm rot="13895686" flipH="1">
            <a:off x="1512094" y="1375569"/>
            <a:ext cx="2016125" cy="1081087"/>
          </a:xfrm>
          <a:prstGeom prst="line">
            <a:avLst/>
          </a:prstGeom>
          <a:noFill/>
          <a:ln w="76200">
            <a:solidFill>
              <a:srgbClr val="FFFF00"/>
            </a:solidFill>
            <a:round/>
            <a:headEnd/>
            <a:tailEnd type="triangle" w="med" len="med"/>
          </a:ln>
          <a:effectLst>
            <a:prstShdw prst="shdw17" dist="17961" dir="13500000">
              <a:srgbClr val="990000"/>
            </a:prstShdw>
          </a:effectLst>
        </p:spPr>
        <p:txBody>
          <a:bodyPr/>
          <a:lstStyle/>
          <a:p>
            <a:pPr>
              <a:defRPr/>
            </a:pPr>
            <a:endParaRPr lang="ru-RU" sz="1800">
              <a:effectLst>
                <a:outerShdw blurRad="38100" dist="38100" dir="2700000" algn="tl">
                  <a:srgbClr val="000000">
                    <a:alpha val="43137"/>
                  </a:srgbClr>
                </a:outerShdw>
              </a:effectLst>
              <a:latin typeface="Tahoma" pitchFamily="34" charset="0"/>
            </a:endParaRPr>
          </a:p>
        </p:txBody>
      </p:sp>
      <p:sp>
        <p:nvSpPr>
          <p:cNvPr id="34829" name="Line 13"/>
          <p:cNvSpPr>
            <a:spLocks noChangeShapeType="1"/>
          </p:cNvSpPr>
          <p:nvPr/>
        </p:nvSpPr>
        <p:spPr bwMode="auto">
          <a:xfrm rot="7195909" flipH="1">
            <a:off x="4145756" y="5350669"/>
            <a:ext cx="974725" cy="592138"/>
          </a:xfrm>
          <a:prstGeom prst="line">
            <a:avLst/>
          </a:prstGeom>
          <a:noFill/>
          <a:ln w="76200">
            <a:solidFill>
              <a:srgbClr val="FFFF00"/>
            </a:solidFill>
            <a:round/>
            <a:headEnd/>
            <a:tailEnd type="triangle" w="med" len="med"/>
          </a:ln>
          <a:effectLst>
            <a:prstShdw prst="shdw17" dist="17961" dir="13500000">
              <a:srgbClr val="990000"/>
            </a:prstShdw>
          </a:effectLst>
        </p:spPr>
        <p:txBody>
          <a:bodyPr/>
          <a:lstStyle/>
          <a:p>
            <a:pPr>
              <a:defRPr/>
            </a:pPr>
            <a:endParaRPr lang="ru-RU" sz="1800">
              <a:effectLst>
                <a:outerShdw blurRad="38100" dist="38100" dir="2700000" algn="tl">
                  <a:srgbClr val="000000">
                    <a:alpha val="43137"/>
                  </a:srgbClr>
                </a:outerShdw>
              </a:effectLst>
              <a:latin typeface="Tahoma" pitchFamily="34" charset="0"/>
            </a:endParaRPr>
          </a:p>
        </p:txBody>
      </p:sp>
      <p:sp>
        <p:nvSpPr>
          <p:cNvPr id="34830" name="Line 14"/>
          <p:cNvSpPr>
            <a:spLocks noChangeShapeType="1"/>
          </p:cNvSpPr>
          <p:nvPr/>
        </p:nvSpPr>
        <p:spPr bwMode="auto">
          <a:xfrm rot="13895686" flipH="1">
            <a:off x="2064544" y="3610769"/>
            <a:ext cx="863600" cy="1728788"/>
          </a:xfrm>
          <a:prstGeom prst="line">
            <a:avLst/>
          </a:prstGeom>
          <a:noFill/>
          <a:ln w="76200">
            <a:solidFill>
              <a:srgbClr val="FFFF00"/>
            </a:solidFill>
            <a:round/>
            <a:headEnd/>
            <a:tailEnd type="triangle" w="med" len="med"/>
          </a:ln>
          <a:effectLst>
            <a:prstShdw prst="shdw17" dist="17961" dir="13500000">
              <a:srgbClr val="990000"/>
            </a:prstShdw>
          </a:effectLst>
        </p:spPr>
        <p:txBody>
          <a:bodyPr/>
          <a:lstStyle/>
          <a:p>
            <a:pPr>
              <a:defRPr/>
            </a:pPr>
            <a:endParaRPr lang="ru-RU" sz="1800">
              <a:effectLst>
                <a:outerShdw blurRad="38100" dist="38100" dir="2700000" algn="tl">
                  <a:srgbClr val="000000">
                    <a:alpha val="43137"/>
                  </a:srgbClr>
                </a:outerShdw>
              </a:effectLst>
              <a:latin typeface="Tahoma" pitchFamily="34" charset="0"/>
            </a:endParaRPr>
          </a:p>
        </p:txBody>
      </p:sp>
      <p:sp>
        <p:nvSpPr>
          <p:cNvPr id="34831" name="Line 15"/>
          <p:cNvSpPr>
            <a:spLocks noChangeShapeType="1"/>
          </p:cNvSpPr>
          <p:nvPr/>
        </p:nvSpPr>
        <p:spPr bwMode="auto">
          <a:xfrm rot="2854206" flipH="1">
            <a:off x="5807869" y="3772694"/>
            <a:ext cx="1295400" cy="1223962"/>
          </a:xfrm>
          <a:prstGeom prst="line">
            <a:avLst/>
          </a:prstGeom>
          <a:noFill/>
          <a:ln w="76200">
            <a:solidFill>
              <a:srgbClr val="FFFF00"/>
            </a:solidFill>
            <a:round/>
            <a:headEnd/>
            <a:tailEnd type="triangle" w="med" len="med"/>
          </a:ln>
          <a:effectLst>
            <a:prstShdw prst="shdw17" dist="17961" dir="13500000">
              <a:srgbClr val="990000"/>
            </a:prstShdw>
          </a:effectLst>
        </p:spPr>
        <p:txBody>
          <a:bodyPr/>
          <a:lstStyle/>
          <a:p>
            <a:pPr>
              <a:defRPr/>
            </a:pPr>
            <a:endParaRPr lang="ru-RU" sz="1800">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20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34826">
                                            <p:txEl>
                                              <p:pRg st="0" end="0"/>
                                            </p:txEl>
                                          </p:spTgt>
                                        </p:tgtEl>
                                        <p:attrNameLst>
                                          <p:attrName>style.visibility</p:attrName>
                                        </p:attrNameLst>
                                      </p:cBhvr>
                                      <p:to>
                                        <p:strVal val="visible"/>
                                      </p:to>
                                    </p:set>
                                    <p:animEffect transition="in" filter="fade">
                                      <p:cBhvr>
                                        <p:cTn id="12" dur="2000"/>
                                        <p:tgtEl>
                                          <p:spTgt spid="34826">
                                            <p:txEl>
                                              <p:pRg st="0" end="0"/>
                                            </p:txEl>
                                          </p:spTgt>
                                        </p:tgtEl>
                                      </p:cBhvr>
                                    </p:animEffect>
                                    <p:anim calcmode="lin" valueType="num">
                                      <p:cBhvr>
                                        <p:cTn id="13" dur="2000" fill="hold"/>
                                        <p:tgtEl>
                                          <p:spTgt spid="34826">
                                            <p:txEl>
                                              <p:pRg st="0" end="0"/>
                                            </p:txEl>
                                          </p:spTgt>
                                        </p:tgtEl>
                                        <p:attrNameLst>
                                          <p:attrName>style.rotation</p:attrName>
                                        </p:attrNameLst>
                                      </p:cBhvr>
                                      <p:tavLst>
                                        <p:tav tm="0">
                                          <p:val>
                                            <p:fltVal val="720"/>
                                          </p:val>
                                        </p:tav>
                                        <p:tav tm="100000">
                                          <p:val>
                                            <p:fltVal val="0"/>
                                          </p:val>
                                        </p:tav>
                                      </p:tavLst>
                                    </p:anim>
                                    <p:anim calcmode="lin" valueType="num">
                                      <p:cBhvr>
                                        <p:cTn id="14" dur="2000" fill="hold"/>
                                        <p:tgtEl>
                                          <p:spTgt spid="34826">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4826">
                                            <p:txEl>
                                              <p:pRg st="0" end="0"/>
                                            </p:txEl>
                                          </p:spTgt>
                                        </p:tgtEl>
                                        <p:attrNameLst>
                                          <p:attrName>ppt_w</p:attrName>
                                        </p:attrNameLst>
                                      </p:cBhvr>
                                      <p:tavLst>
                                        <p:tav tm="0">
                                          <p:val>
                                            <p:fltVal val="0"/>
                                          </p:val>
                                        </p:tav>
                                        <p:tav tm="100000">
                                          <p:val>
                                            <p:strVal val="#ppt_w"/>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4828"/>
                                        </p:tgtEl>
                                        <p:attrNameLst>
                                          <p:attrName>style.visibility</p:attrName>
                                        </p:attrNameLst>
                                      </p:cBhvr>
                                      <p:to>
                                        <p:strVal val="visible"/>
                                      </p:to>
                                    </p:set>
                                    <p:animEffect transition="in" filter="wipe(left)">
                                      <p:cBhvr>
                                        <p:cTn id="19" dur="500"/>
                                        <p:tgtEl>
                                          <p:spTgt spid="34828"/>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34822"/>
                                        </p:tgtEl>
                                        <p:attrNameLst>
                                          <p:attrName>style.visibility</p:attrName>
                                        </p:attrNameLst>
                                      </p:cBhvr>
                                      <p:to>
                                        <p:strVal val="visible"/>
                                      </p:to>
                                    </p:set>
                                    <p:animEffect transition="in" filter="fade">
                                      <p:cBhvr>
                                        <p:cTn id="24" dur="2000"/>
                                        <p:tgtEl>
                                          <p:spTgt spid="34822"/>
                                        </p:tgtEl>
                                      </p:cBhvr>
                                    </p:animEffect>
                                    <p:anim calcmode="lin" valueType="num">
                                      <p:cBhvr>
                                        <p:cTn id="25" dur="2000" fill="hold"/>
                                        <p:tgtEl>
                                          <p:spTgt spid="34822"/>
                                        </p:tgtEl>
                                        <p:attrNameLst>
                                          <p:attrName>style.rotation</p:attrName>
                                        </p:attrNameLst>
                                      </p:cBhvr>
                                      <p:tavLst>
                                        <p:tav tm="0">
                                          <p:val>
                                            <p:fltVal val="720"/>
                                          </p:val>
                                        </p:tav>
                                        <p:tav tm="100000">
                                          <p:val>
                                            <p:fltVal val="0"/>
                                          </p:val>
                                        </p:tav>
                                      </p:tavLst>
                                    </p:anim>
                                    <p:anim calcmode="lin" valueType="num">
                                      <p:cBhvr>
                                        <p:cTn id="26" dur="2000" fill="hold"/>
                                        <p:tgtEl>
                                          <p:spTgt spid="34822"/>
                                        </p:tgtEl>
                                        <p:attrNameLst>
                                          <p:attrName>ppt_h</p:attrName>
                                        </p:attrNameLst>
                                      </p:cBhvr>
                                      <p:tavLst>
                                        <p:tav tm="0">
                                          <p:val>
                                            <p:fltVal val="0"/>
                                          </p:val>
                                        </p:tav>
                                        <p:tav tm="100000">
                                          <p:val>
                                            <p:strVal val="#ppt_h"/>
                                          </p:val>
                                        </p:tav>
                                      </p:tavLst>
                                    </p:anim>
                                    <p:anim calcmode="lin" valueType="num">
                                      <p:cBhvr>
                                        <p:cTn id="27" dur="2000" fill="hold"/>
                                        <p:tgtEl>
                                          <p:spTgt spid="34822"/>
                                        </p:tgtEl>
                                        <p:attrNameLst>
                                          <p:attrName>ppt_w</p:attrName>
                                        </p:attrNameLst>
                                      </p:cBhvr>
                                      <p:tavLst>
                                        <p:tav tm="0">
                                          <p:val>
                                            <p:fltVal val="0"/>
                                          </p:val>
                                        </p:tav>
                                        <p:tav tm="100000">
                                          <p:val>
                                            <p:strVal val="#ppt_w"/>
                                          </p:val>
                                        </p:tav>
                                      </p:tavLst>
                                    </p:anim>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34827"/>
                                        </p:tgtEl>
                                        <p:attrNameLst>
                                          <p:attrName>style.visibility</p:attrName>
                                        </p:attrNameLst>
                                      </p:cBhvr>
                                      <p:to>
                                        <p:strVal val="visible"/>
                                      </p:to>
                                    </p:set>
                                    <p:animEffect transition="in" filter="wipe(right)">
                                      <p:cBhvr>
                                        <p:cTn id="31" dur="500"/>
                                        <p:tgtEl>
                                          <p:spTgt spid="34827"/>
                                        </p:tgtEl>
                                      </p:cBhvr>
                                    </p:animEffect>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34823"/>
                                        </p:tgtEl>
                                        <p:attrNameLst>
                                          <p:attrName>style.visibility</p:attrName>
                                        </p:attrNameLst>
                                      </p:cBhvr>
                                      <p:to>
                                        <p:strVal val="visible"/>
                                      </p:to>
                                    </p:set>
                                    <p:animEffect transition="in" filter="fade">
                                      <p:cBhvr>
                                        <p:cTn id="36" dur="2000"/>
                                        <p:tgtEl>
                                          <p:spTgt spid="34823"/>
                                        </p:tgtEl>
                                      </p:cBhvr>
                                    </p:animEffect>
                                    <p:anim calcmode="lin" valueType="num">
                                      <p:cBhvr>
                                        <p:cTn id="37" dur="2000" fill="hold"/>
                                        <p:tgtEl>
                                          <p:spTgt spid="34823"/>
                                        </p:tgtEl>
                                        <p:attrNameLst>
                                          <p:attrName>style.rotation</p:attrName>
                                        </p:attrNameLst>
                                      </p:cBhvr>
                                      <p:tavLst>
                                        <p:tav tm="0">
                                          <p:val>
                                            <p:fltVal val="720"/>
                                          </p:val>
                                        </p:tav>
                                        <p:tav tm="100000">
                                          <p:val>
                                            <p:fltVal val="0"/>
                                          </p:val>
                                        </p:tav>
                                      </p:tavLst>
                                    </p:anim>
                                    <p:anim calcmode="lin" valueType="num">
                                      <p:cBhvr>
                                        <p:cTn id="38" dur="2000" fill="hold"/>
                                        <p:tgtEl>
                                          <p:spTgt spid="34823"/>
                                        </p:tgtEl>
                                        <p:attrNameLst>
                                          <p:attrName>ppt_h</p:attrName>
                                        </p:attrNameLst>
                                      </p:cBhvr>
                                      <p:tavLst>
                                        <p:tav tm="0">
                                          <p:val>
                                            <p:fltVal val="0"/>
                                          </p:val>
                                        </p:tav>
                                        <p:tav tm="100000">
                                          <p:val>
                                            <p:strVal val="#ppt_h"/>
                                          </p:val>
                                        </p:tav>
                                      </p:tavLst>
                                    </p:anim>
                                    <p:anim calcmode="lin" valueType="num">
                                      <p:cBhvr>
                                        <p:cTn id="39" dur="2000" fill="hold"/>
                                        <p:tgtEl>
                                          <p:spTgt spid="34823"/>
                                        </p:tgtEl>
                                        <p:attrNameLst>
                                          <p:attrName>ppt_w</p:attrName>
                                        </p:attrNameLst>
                                      </p:cBhvr>
                                      <p:tavLst>
                                        <p:tav tm="0">
                                          <p:val>
                                            <p:fltVal val="0"/>
                                          </p:val>
                                        </p:tav>
                                        <p:tav tm="100000">
                                          <p:val>
                                            <p:strVal val="#ppt_w"/>
                                          </p:val>
                                        </p:tav>
                                      </p:tavLst>
                                    </p:anim>
                                  </p:childTnLst>
                                </p:cTn>
                              </p:par>
                            </p:childTnLst>
                          </p:cTn>
                        </p:par>
                        <p:par>
                          <p:cTn id="40" fill="hold">
                            <p:stCondLst>
                              <p:cond delay="2000"/>
                            </p:stCondLst>
                            <p:childTnLst>
                              <p:par>
                                <p:cTn id="41" presetID="22" presetClass="entr" presetSubtype="4" fill="hold" nodeType="afterEffect">
                                  <p:stCondLst>
                                    <p:cond delay="0"/>
                                  </p:stCondLst>
                                  <p:childTnLst>
                                    <p:set>
                                      <p:cBhvr>
                                        <p:cTn id="42" dur="1" fill="hold">
                                          <p:stCondLst>
                                            <p:cond delay="0"/>
                                          </p:stCondLst>
                                        </p:cTn>
                                        <p:tgtEl>
                                          <p:spTgt spid="34830"/>
                                        </p:tgtEl>
                                        <p:attrNameLst>
                                          <p:attrName>style.visibility</p:attrName>
                                        </p:attrNameLst>
                                      </p:cBhvr>
                                      <p:to>
                                        <p:strVal val="visible"/>
                                      </p:to>
                                    </p:set>
                                    <p:animEffect transition="in" filter="wipe(down)">
                                      <p:cBhvr>
                                        <p:cTn id="43" dur="500"/>
                                        <p:tgtEl>
                                          <p:spTgt spid="34830"/>
                                        </p:tgtEl>
                                      </p:cBhvr>
                                    </p:animEffect>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34825"/>
                                        </p:tgtEl>
                                        <p:attrNameLst>
                                          <p:attrName>style.visibility</p:attrName>
                                        </p:attrNameLst>
                                      </p:cBhvr>
                                      <p:to>
                                        <p:strVal val="visible"/>
                                      </p:to>
                                    </p:set>
                                    <p:animEffect transition="in" filter="fade">
                                      <p:cBhvr>
                                        <p:cTn id="48" dur="2000"/>
                                        <p:tgtEl>
                                          <p:spTgt spid="34825"/>
                                        </p:tgtEl>
                                      </p:cBhvr>
                                    </p:animEffect>
                                    <p:anim calcmode="lin" valueType="num">
                                      <p:cBhvr>
                                        <p:cTn id="49" dur="2000" fill="hold"/>
                                        <p:tgtEl>
                                          <p:spTgt spid="34825"/>
                                        </p:tgtEl>
                                        <p:attrNameLst>
                                          <p:attrName>style.rotation</p:attrName>
                                        </p:attrNameLst>
                                      </p:cBhvr>
                                      <p:tavLst>
                                        <p:tav tm="0">
                                          <p:val>
                                            <p:fltVal val="720"/>
                                          </p:val>
                                        </p:tav>
                                        <p:tav tm="100000">
                                          <p:val>
                                            <p:fltVal val="0"/>
                                          </p:val>
                                        </p:tav>
                                      </p:tavLst>
                                    </p:anim>
                                    <p:anim calcmode="lin" valueType="num">
                                      <p:cBhvr>
                                        <p:cTn id="50" dur="2000" fill="hold"/>
                                        <p:tgtEl>
                                          <p:spTgt spid="34825"/>
                                        </p:tgtEl>
                                        <p:attrNameLst>
                                          <p:attrName>ppt_h</p:attrName>
                                        </p:attrNameLst>
                                      </p:cBhvr>
                                      <p:tavLst>
                                        <p:tav tm="0">
                                          <p:val>
                                            <p:fltVal val="0"/>
                                          </p:val>
                                        </p:tav>
                                        <p:tav tm="100000">
                                          <p:val>
                                            <p:strVal val="#ppt_h"/>
                                          </p:val>
                                        </p:tav>
                                      </p:tavLst>
                                    </p:anim>
                                    <p:anim calcmode="lin" valueType="num">
                                      <p:cBhvr>
                                        <p:cTn id="51" dur="2000" fill="hold"/>
                                        <p:tgtEl>
                                          <p:spTgt spid="34825"/>
                                        </p:tgtEl>
                                        <p:attrNameLst>
                                          <p:attrName>ppt_w</p:attrName>
                                        </p:attrNameLst>
                                      </p:cBhvr>
                                      <p:tavLst>
                                        <p:tav tm="0">
                                          <p:val>
                                            <p:fltVal val="0"/>
                                          </p:val>
                                        </p:tav>
                                        <p:tav tm="100000">
                                          <p:val>
                                            <p:strVal val="#ppt_w"/>
                                          </p:val>
                                        </p:tav>
                                      </p:tavLst>
                                    </p:anim>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34831"/>
                                        </p:tgtEl>
                                        <p:attrNameLst>
                                          <p:attrName>style.visibility</p:attrName>
                                        </p:attrNameLst>
                                      </p:cBhvr>
                                      <p:to>
                                        <p:strVal val="visible"/>
                                      </p:to>
                                    </p:set>
                                    <p:animEffect transition="in" filter="wipe(right)">
                                      <p:cBhvr>
                                        <p:cTn id="55" dur="500"/>
                                        <p:tgtEl>
                                          <p:spTgt spid="34831"/>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34824"/>
                                        </p:tgtEl>
                                        <p:attrNameLst>
                                          <p:attrName>style.visibility</p:attrName>
                                        </p:attrNameLst>
                                      </p:cBhvr>
                                      <p:to>
                                        <p:strVal val="visible"/>
                                      </p:to>
                                    </p:set>
                                    <p:animEffect transition="in" filter="fade">
                                      <p:cBhvr>
                                        <p:cTn id="60" dur="2000"/>
                                        <p:tgtEl>
                                          <p:spTgt spid="34824"/>
                                        </p:tgtEl>
                                      </p:cBhvr>
                                    </p:animEffect>
                                    <p:anim calcmode="lin" valueType="num">
                                      <p:cBhvr>
                                        <p:cTn id="61" dur="2000" fill="hold"/>
                                        <p:tgtEl>
                                          <p:spTgt spid="34824"/>
                                        </p:tgtEl>
                                        <p:attrNameLst>
                                          <p:attrName>style.rotation</p:attrName>
                                        </p:attrNameLst>
                                      </p:cBhvr>
                                      <p:tavLst>
                                        <p:tav tm="0">
                                          <p:val>
                                            <p:fltVal val="720"/>
                                          </p:val>
                                        </p:tav>
                                        <p:tav tm="100000">
                                          <p:val>
                                            <p:fltVal val="0"/>
                                          </p:val>
                                        </p:tav>
                                      </p:tavLst>
                                    </p:anim>
                                    <p:anim calcmode="lin" valueType="num">
                                      <p:cBhvr>
                                        <p:cTn id="62" dur="2000" fill="hold"/>
                                        <p:tgtEl>
                                          <p:spTgt spid="34824"/>
                                        </p:tgtEl>
                                        <p:attrNameLst>
                                          <p:attrName>ppt_h</p:attrName>
                                        </p:attrNameLst>
                                      </p:cBhvr>
                                      <p:tavLst>
                                        <p:tav tm="0">
                                          <p:val>
                                            <p:fltVal val="0"/>
                                          </p:val>
                                        </p:tav>
                                        <p:tav tm="100000">
                                          <p:val>
                                            <p:strVal val="#ppt_h"/>
                                          </p:val>
                                        </p:tav>
                                      </p:tavLst>
                                    </p:anim>
                                    <p:anim calcmode="lin" valueType="num">
                                      <p:cBhvr>
                                        <p:cTn id="63" dur="2000" fill="hold"/>
                                        <p:tgtEl>
                                          <p:spTgt spid="34824"/>
                                        </p:tgtEl>
                                        <p:attrNameLst>
                                          <p:attrName>ppt_w</p:attrName>
                                        </p:attrNameLst>
                                      </p:cBhvr>
                                      <p:tavLst>
                                        <p:tav tm="0">
                                          <p:val>
                                            <p:fltVal val="0"/>
                                          </p:val>
                                        </p:tav>
                                        <p:tav tm="100000">
                                          <p:val>
                                            <p:strVal val="#ppt_w"/>
                                          </p:val>
                                        </p:tav>
                                      </p:tavLst>
                                    </p:anim>
                                  </p:childTnLst>
                                </p:cTn>
                              </p:par>
                            </p:childTnLst>
                          </p:cTn>
                        </p:par>
                        <p:par>
                          <p:cTn id="64" fill="hold">
                            <p:stCondLst>
                              <p:cond delay="2000"/>
                            </p:stCondLst>
                            <p:childTnLst>
                              <p:par>
                                <p:cTn id="65" presetID="22" presetClass="entr" presetSubtype="4" fill="hold" nodeType="afterEffect">
                                  <p:stCondLst>
                                    <p:cond delay="0"/>
                                  </p:stCondLst>
                                  <p:childTnLst>
                                    <p:set>
                                      <p:cBhvr>
                                        <p:cTn id="66" dur="1" fill="hold">
                                          <p:stCondLst>
                                            <p:cond delay="0"/>
                                          </p:stCondLst>
                                        </p:cTn>
                                        <p:tgtEl>
                                          <p:spTgt spid="34829"/>
                                        </p:tgtEl>
                                        <p:attrNameLst>
                                          <p:attrName>style.visibility</p:attrName>
                                        </p:attrNameLst>
                                      </p:cBhvr>
                                      <p:to>
                                        <p:strVal val="visible"/>
                                      </p:to>
                                    </p:set>
                                    <p:animEffect transition="in" filter="wipe(down)">
                                      <p:cBhvr>
                                        <p:cTn id="67" dur="500"/>
                                        <p:tgtEl>
                                          <p:spTgt spid="34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34823" grpId="0"/>
      <p:bldP spid="34824" grpId="0"/>
      <p:bldP spid="348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246188" y="215900"/>
            <a:ext cx="7200900" cy="1431925"/>
          </a:xfrm>
          <a:prstGeom prst="rect">
            <a:avLst/>
          </a:prstGeom>
          <a:noFill/>
          <a:ln w="9525">
            <a:noFill/>
            <a:miter lim="800000"/>
            <a:headEnd/>
            <a:tailEnd/>
          </a:ln>
          <a:effectLst/>
        </p:spPr>
        <p:txBody>
          <a:bodyPr anchor="b"/>
          <a:lstStyle/>
          <a:p>
            <a:pPr algn="ctr"/>
            <a:endParaRPr lang="ru-RU" sz="2800">
              <a:solidFill>
                <a:schemeClr val="tx2"/>
              </a:solidFill>
              <a:effectLst>
                <a:outerShdw blurRad="38100" dist="38100" dir="2700000" algn="tl">
                  <a:srgbClr val="FFFFFF"/>
                </a:outerShdw>
              </a:effectLst>
              <a:latin typeface="Verdana" pitchFamily="34" charset="0"/>
            </a:endParaRPr>
          </a:p>
        </p:txBody>
      </p:sp>
      <p:pic>
        <p:nvPicPr>
          <p:cNvPr id="116739" name="Picture 3" descr="115366046528161"/>
          <p:cNvPicPr>
            <a:picLocks noChangeAspect="1" noChangeArrowheads="1"/>
          </p:cNvPicPr>
          <p:nvPr/>
        </p:nvPicPr>
        <p:blipFill>
          <a:blip r:embed="rId2"/>
          <a:srcRect/>
          <a:stretch>
            <a:fillRect/>
          </a:stretch>
        </p:blipFill>
        <p:spPr bwMode="auto">
          <a:xfrm>
            <a:off x="579438" y="954088"/>
            <a:ext cx="8096250" cy="499586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idx="4294967295"/>
          </p:nvPr>
        </p:nvSpPr>
        <p:spPr>
          <a:xfrm>
            <a:off x="0" y="533400"/>
            <a:ext cx="9144000" cy="1371600"/>
          </a:xfrm>
        </p:spPr>
        <p:txBody>
          <a:bodyPr anchorCtr="0">
            <a:normAutofit fontScale="90000"/>
          </a:bodyPr>
          <a:lstStyle/>
          <a:p>
            <a:pPr algn="just"/>
            <a:r>
              <a:rPr lang="ru-RU" sz="2400">
                <a:solidFill>
                  <a:schemeClr val="tx1"/>
                </a:solidFill>
                <a:effectLst>
                  <a:outerShdw blurRad="38100" dist="38100" dir="2700000" algn="tl">
                    <a:srgbClr val="010199"/>
                  </a:outerShdw>
                </a:effectLst>
              </a:rPr>
              <a:t>Перед  вами  легкие  здорового  человека  и  легкие  курильщика, умершего  от  рака, они  </a:t>
            </a:r>
            <a:r>
              <a:rPr lang="ru-RU" sz="2400" b="1">
                <a:solidFill>
                  <a:srgbClr val="A6A6A6"/>
                </a:solidFill>
              </a:rPr>
              <a:t>пепельно – серые</a:t>
            </a:r>
            <a:r>
              <a:rPr lang="ru-RU" sz="2400">
                <a:solidFill>
                  <a:schemeClr val="tx1"/>
                </a:solidFill>
                <a:effectLst>
                  <a:outerShdw blurRad="38100" dist="38100" dir="2700000" algn="tl">
                    <a:srgbClr val="010199"/>
                  </a:outerShdw>
                </a:effectLst>
              </a:rPr>
              <a:t>, а  местами  как  бы  обуглившиеся, с вкраплениями  настоящего  угля.</a:t>
            </a:r>
            <a:br>
              <a:rPr lang="ru-RU" sz="2400">
                <a:solidFill>
                  <a:schemeClr val="tx1"/>
                </a:solidFill>
                <a:effectLst>
                  <a:outerShdw blurRad="38100" dist="38100" dir="2700000" algn="tl">
                    <a:srgbClr val="010199"/>
                  </a:outerShdw>
                </a:effectLst>
              </a:rPr>
            </a:br>
            <a:r>
              <a:rPr lang="ru-RU" sz="2400">
                <a:solidFill>
                  <a:schemeClr val="tx1"/>
                </a:solidFill>
                <a:effectLst>
                  <a:outerShdw blurRad="38100" dist="38100" dir="2700000" algn="tl">
                    <a:srgbClr val="010199"/>
                  </a:outerShdw>
                </a:effectLst>
              </a:rPr>
              <a:t>В медицине  известен  случай, когда  при  вскрытии  трупа  скальпель  заскрежетал  о  камень, оказалось, что  в легких  курильщика  скопилось  </a:t>
            </a:r>
            <a:r>
              <a:rPr lang="ru-RU" sz="2400" b="1">
                <a:solidFill>
                  <a:srgbClr val="FFFF00"/>
                </a:solidFill>
              </a:rPr>
              <a:t>1,5 кг  </a:t>
            </a:r>
            <a:r>
              <a:rPr lang="ru-RU" sz="2400">
                <a:solidFill>
                  <a:schemeClr val="tx1"/>
                </a:solidFill>
                <a:effectLst>
                  <a:outerShdw blurRad="38100" dist="38100" dir="2700000" algn="tl">
                    <a:srgbClr val="010199"/>
                  </a:outerShdw>
                </a:effectLst>
              </a:rPr>
              <a:t>угля. Курил  этот  человек </a:t>
            </a:r>
            <a:r>
              <a:rPr lang="ru-RU" sz="2400" b="1">
                <a:solidFill>
                  <a:srgbClr val="FFFF00"/>
                </a:solidFill>
              </a:rPr>
              <a:t>25  лет  </a:t>
            </a:r>
            <a:r>
              <a:rPr lang="ru-RU" sz="2400">
                <a:solidFill>
                  <a:schemeClr val="tx1"/>
                </a:solidFill>
                <a:effectLst>
                  <a:outerShdw blurRad="38100" dist="38100" dir="2700000" algn="tl">
                    <a:srgbClr val="010199"/>
                  </a:outerShdw>
                </a:effectLst>
              </a:rPr>
              <a:t>и  умер от рака легких.</a:t>
            </a:r>
          </a:p>
        </p:txBody>
      </p:sp>
      <p:pic>
        <p:nvPicPr>
          <p:cNvPr id="92163" name="Picture 4" descr="13"/>
          <p:cNvPicPr>
            <a:picLocks noChangeAspect="1" noChangeArrowheads="1"/>
          </p:cNvPicPr>
          <p:nvPr/>
        </p:nvPicPr>
        <p:blipFill>
          <a:blip r:embed="rId3">
            <a:lum bright="-6000" contrast="18000"/>
          </a:blip>
          <a:srcRect/>
          <a:stretch>
            <a:fillRect/>
          </a:stretch>
        </p:blipFill>
        <p:spPr bwMode="auto">
          <a:xfrm>
            <a:off x="755650" y="2492375"/>
            <a:ext cx="7704138" cy="4205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WordArt 7"/>
          <p:cNvSpPr>
            <a:spLocks noChangeArrowheads="1" noChangeShapeType="1" noTextEdit="1"/>
          </p:cNvSpPr>
          <p:nvPr/>
        </p:nvSpPr>
        <p:spPr bwMode="auto">
          <a:xfrm>
            <a:off x="1357313" y="3071813"/>
            <a:ext cx="6696075" cy="1366837"/>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Эх, жизнь моя...</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50825" y="4581525"/>
            <a:ext cx="8505825" cy="1800225"/>
          </a:xfrm>
          <a:prstGeom prst="rect">
            <a:avLst/>
          </a:prstGeom>
          <a:noFill/>
          <a:ln w="9525">
            <a:noFill/>
            <a:miter lim="800000"/>
            <a:headEnd/>
            <a:tailEnd/>
          </a:ln>
          <a:effectLst>
            <a:outerShdw dist="35921" dir="2700000" algn="ctr" rotWithShape="0">
              <a:srgbClr val="990000"/>
            </a:outerShdw>
          </a:effectLst>
        </p:spPr>
        <p:txBody>
          <a:bodyPr wrap="none">
            <a:spAutoFit/>
          </a:bodyPr>
          <a:lstStyle/>
          <a:p>
            <a:pPr eaLnBrk="0" hangingPunct="0">
              <a:defRPr/>
            </a:pPr>
            <a:r>
              <a:rPr lang="ru-RU" sz="2800" b="1" dirty="0"/>
              <a:t>Некоторые ученные полагают, что к </a:t>
            </a:r>
            <a:r>
              <a:rPr lang="ru-RU" sz="2800" b="1" dirty="0">
                <a:solidFill>
                  <a:srgbClr val="FFFF00"/>
                </a:solidFill>
              </a:rPr>
              <a:t>2020</a:t>
            </a:r>
            <a:r>
              <a:rPr lang="ru-RU" sz="2800" b="1" dirty="0"/>
              <a:t> году </a:t>
            </a:r>
          </a:p>
          <a:p>
            <a:pPr eaLnBrk="0" hangingPunct="0">
              <a:defRPr/>
            </a:pPr>
            <a:r>
              <a:rPr lang="ru-RU" sz="2800" b="1" dirty="0"/>
              <a:t> от болезней, вызванных курением табака,</a:t>
            </a:r>
          </a:p>
          <a:p>
            <a:pPr eaLnBrk="0" hangingPunct="0">
              <a:defRPr/>
            </a:pPr>
            <a:r>
              <a:rPr lang="ru-RU" sz="2800" b="1" dirty="0"/>
              <a:t> умрут </a:t>
            </a:r>
            <a:r>
              <a:rPr lang="ru-RU" sz="2800" b="1" dirty="0">
                <a:solidFill>
                  <a:srgbClr val="FFFF00"/>
                </a:solidFill>
              </a:rPr>
              <a:t>8,5</a:t>
            </a:r>
            <a:r>
              <a:rPr lang="ru-RU" sz="2800" b="1" dirty="0"/>
              <a:t> млн. жителей нашей планеты.</a:t>
            </a:r>
          </a:p>
          <a:p>
            <a:pPr>
              <a:defRPr/>
            </a:pPr>
            <a:endParaRPr lang="ru-RU" sz="2800" b="1" dirty="0"/>
          </a:p>
        </p:txBody>
      </p:sp>
      <p:sp>
        <p:nvSpPr>
          <p:cNvPr id="14354" name="Text Box 18"/>
          <p:cNvSpPr txBox="1">
            <a:spLocks noChangeArrowheads="1"/>
          </p:cNvSpPr>
          <p:nvPr/>
        </p:nvSpPr>
        <p:spPr bwMode="auto">
          <a:xfrm>
            <a:off x="250825" y="620713"/>
            <a:ext cx="8569325" cy="946150"/>
          </a:xfrm>
          <a:prstGeom prst="rect">
            <a:avLst/>
          </a:prstGeom>
          <a:noFill/>
          <a:ln w="9525">
            <a:noFill/>
            <a:miter lim="800000"/>
            <a:headEnd/>
            <a:tailEnd/>
          </a:ln>
          <a:effectLst>
            <a:outerShdw dist="35921" dir="2700000" algn="ctr" rotWithShape="0">
              <a:srgbClr val="990000"/>
            </a:outerShdw>
          </a:effectLst>
        </p:spPr>
        <p:txBody>
          <a:bodyPr>
            <a:spAutoFit/>
          </a:bodyPr>
          <a:lstStyle/>
          <a:p>
            <a:pPr eaLnBrk="0" hangingPunct="0">
              <a:defRPr/>
            </a:pPr>
            <a:r>
              <a:rPr lang="ru-RU" sz="2800" b="1">
                <a:latin typeface="Tahoma" pitchFamily="34" charset="0"/>
              </a:rPr>
              <a:t>Каждая выкуренная сигарета сокращает жизнь на </a:t>
            </a:r>
            <a:r>
              <a:rPr lang="ru-RU" sz="2800" b="1" u="sng">
                <a:solidFill>
                  <a:srgbClr val="FFFF00"/>
                </a:solidFill>
                <a:effectLst>
                  <a:outerShdw blurRad="38100" dist="38100" dir="2700000" algn="tl">
                    <a:srgbClr val="000000"/>
                  </a:outerShdw>
                </a:effectLst>
                <a:latin typeface="Tahoma" pitchFamily="34" charset="0"/>
              </a:rPr>
              <a:t>15</a:t>
            </a:r>
            <a:r>
              <a:rPr lang="ru-RU" sz="2800" b="1">
                <a:effectLst>
                  <a:outerShdw blurRad="38100" dist="38100" dir="2700000" algn="tl">
                    <a:srgbClr val="000000"/>
                  </a:outerShdw>
                </a:effectLst>
                <a:latin typeface="Tahoma" pitchFamily="34" charset="0"/>
              </a:rPr>
              <a:t> </a:t>
            </a:r>
            <a:r>
              <a:rPr lang="ru-RU" sz="2800" b="1">
                <a:latin typeface="Tahoma" pitchFamily="34" charset="0"/>
              </a:rPr>
              <a:t>мин. </a:t>
            </a:r>
          </a:p>
        </p:txBody>
      </p:sp>
      <p:sp>
        <p:nvSpPr>
          <p:cNvPr id="14355" name="Text Box 19"/>
          <p:cNvSpPr txBox="1">
            <a:spLocks noChangeArrowheads="1"/>
          </p:cNvSpPr>
          <p:nvPr/>
        </p:nvSpPr>
        <p:spPr bwMode="auto">
          <a:xfrm>
            <a:off x="179388" y="1844675"/>
            <a:ext cx="8748712" cy="946150"/>
          </a:xfrm>
          <a:prstGeom prst="rect">
            <a:avLst/>
          </a:prstGeom>
          <a:noFill/>
          <a:ln w="9525">
            <a:noFill/>
            <a:miter lim="800000"/>
            <a:headEnd/>
            <a:tailEnd/>
          </a:ln>
          <a:effectLst>
            <a:outerShdw dist="35921" dir="2700000" algn="ctr" rotWithShape="0">
              <a:srgbClr val="990000"/>
            </a:outerShdw>
          </a:effectLst>
        </p:spPr>
        <p:txBody>
          <a:bodyPr>
            <a:spAutoFit/>
          </a:bodyPr>
          <a:lstStyle/>
          <a:p>
            <a:pPr eaLnBrk="0" hangingPunct="0">
              <a:defRPr/>
            </a:pPr>
            <a:r>
              <a:rPr lang="ru-RU" sz="2800" b="1">
                <a:latin typeface="Tahoma" pitchFamily="34" charset="0"/>
              </a:rPr>
              <a:t>Каждые </a:t>
            </a:r>
            <a:r>
              <a:rPr lang="ru-RU" sz="2800" b="1" u="sng">
                <a:solidFill>
                  <a:srgbClr val="FFFF00"/>
                </a:solidFill>
                <a:effectLst>
                  <a:outerShdw blurRad="38100" dist="38100" dir="2700000" algn="tl">
                    <a:srgbClr val="000000"/>
                  </a:outerShdw>
                </a:effectLst>
                <a:latin typeface="Tahoma" pitchFamily="34" charset="0"/>
              </a:rPr>
              <a:t>13</a:t>
            </a:r>
            <a:r>
              <a:rPr lang="ru-RU" sz="2800" b="1">
                <a:latin typeface="Tahoma" pitchFamily="34" charset="0"/>
              </a:rPr>
              <a:t> секунд умирает человек от заболевания, связанного с курением. </a:t>
            </a:r>
          </a:p>
        </p:txBody>
      </p:sp>
      <p:sp>
        <p:nvSpPr>
          <p:cNvPr id="14356" name="Text Box 20"/>
          <p:cNvSpPr txBox="1">
            <a:spLocks noChangeArrowheads="1"/>
          </p:cNvSpPr>
          <p:nvPr/>
        </p:nvSpPr>
        <p:spPr bwMode="auto">
          <a:xfrm>
            <a:off x="250825" y="3213100"/>
            <a:ext cx="7921625" cy="1587500"/>
          </a:xfrm>
          <a:prstGeom prst="rect">
            <a:avLst/>
          </a:prstGeom>
          <a:noFill/>
          <a:ln w="9525">
            <a:noFill/>
            <a:miter lim="800000"/>
            <a:headEnd/>
            <a:tailEnd/>
          </a:ln>
          <a:effectLst>
            <a:outerShdw dist="35921" dir="2700000" algn="ctr" rotWithShape="0">
              <a:srgbClr val="990000"/>
            </a:outerShdw>
          </a:effectLst>
        </p:spPr>
        <p:txBody>
          <a:bodyPr>
            <a:spAutoFit/>
          </a:bodyPr>
          <a:lstStyle/>
          <a:p>
            <a:pPr eaLnBrk="0" hangingPunct="0">
              <a:defRPr/>
            </a:pPr>
            <a:r>
              <a:rPr lang="ru-RU" sz="2800" b="1" dirty="0">
                <a:latin typeface="Tahoma" pitchFamily="34" charset="0"/>
              </a:rPr>
              <a:t>Каждый  год  от курения умирают </a:t>
            </a:r>
            <a:r>
              <a:rPr lang="ru-RU" sz="2800" b="1" u="sng" dirty="0">
                <a:solidFill>
                  <a:srgbClr val="FFFF00"/>
                </a:solidFill>
                <a:effectLst>
                  <a:outerShdw blurRad="38100" dist="38100" dir="2700000" algn="tl">
                    <a:srgbClr val="000000"/>
                  </a:outerShdw>
                </a:effectLst>
                <a:latin typeface="Tahoma" pitchFamily="34" charset="0"/>
              </a:rPr>
              <a:t>2,5</a:t>
            </a:r>
            <a:r>
              <a:rPr lang="ru-RU" sz="2800" b="1" dirty="0">
                <a:latin typeface="Tahoma" pitchFamily="34" charset="0"/>
              </a:rPr>
              <a:t> млн. человек.</a:t>
            </a:r>
          </a:p>
          <a:p>
            <a:pPr>
              <a:spcBef>
                <a:spcPct val="50000"/>
              </a:spcBef>
              <a:defRPr/>
            </a:pPr>
            <a:endParaRPr lang="ru-RU" sz="2800" b="1" dirty="0">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354"/>
                                        </p:tgtEl>
                                        <p:attrNameLst>
                                          <p:attrName>style.visibility</p:attrName>
                                        </p:attrNameLst>
                                      </p:cBhvr>
                                      <p:to>
                                        <p:strVal val="visible"/>
                                      </p:to>
                                    </p:set>
                                    <p:animEffect transition="in" filter="wipe(down)">
                                      <p:cBhvr>
                                        <p:cTn id="7" dur="580">
                                          <p:stCondLst>
                                            <p:cond delay="0"/>
                                          </p:stCondLst>
                                        </p:cTn>
                                        <p:tgtEl>
                                          <p:spTgt spid="14354"/>
                                        </p:tgtEl>
                                      </p:cBhvr>
                                    </p:animEffect>
                                    <p:anim calcmode="lin" valueType="num">
                                      <p:cBhvr>
                                        <p:cTn id="8" dur="1822" tmFilter="0,0; 0.14,0.36; 0.43,0.73; 0.71,0.91; 1.0,1.0">
                                          <p:stCondLst>
                                            <p:cond delay="0"/>
                                          </p:stCondLst>
                                        </p:cTn>
                                        <p:tgtEl>
                                          <p:spTgt spid="143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5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54"/>
                                        </p:tgtEl>
                                      </p:cBhvr>
                                      <p:to x="100000" y="60000"/>
                                    </p:animScale>
                                    <p:animScale>
                                      <p:cBhvr>
                                        <p:cTn id="14" dur="166" decel="50000">
                                          <p:stCondLst>
                                            <p:cond delay="676"/>
                                          </p:stCondLst>
                                        </p:cTn>
                                        <p:tgtEl>
                                          <p:spTgt spid="14354"/>
                                        </p:tgtEl>
                                      </p:cBhvr>
                                      <p:to x="100000" y="100000"/>
                                    </p:animScale>
                                    <p:animScale>
                                      <p:cBhvr>
                                        <p:cTn id="15" dur="26">
                                          <p:stCondLst>
                                            <p:cond delay="1312"/>
                                          </p:stCondLst>
                                        </p:cTn>
                                        <p:tgtEl>
                                          <p:spTgt spid="14354"/>
                                        </p:tgtEl>
                                      </p:cBhvr>
                                      <p:to x="100000" y="80000"/>
                                    </p:animScale>
                                    <p:animScale>
                                      <p:cBhvr>
                                        <p:cTn id="16" dur="166" decel="50000">
                                          <p:stCondLst>
                                            <p:cond delay="1338"/>
                                          </p:stCondLst>
                                        </p:cTn>
                                        <p:tgtEl>
                                          <p:spTgt spid="14354"/>
                                        </p:tgtEl>
                                      </p:cBhvr>
                                      <p:to x="100000" y="100000"/>
                                    </p:animScale>
                                    <p:animScale>
                                      <p:cBhvr>
                                        <p:cTn id="17" dur="26">
                                          <p:stCondLst>
                                            <p:cond delay="1642"/>
                                          </p:stCondLst>
                                        </p:cTn>
                                        <p:tgtEl>
                                          <p:spTgt spid="14354"/>
                                        </p:tgtEl>
                                      </p:cBhvr>
                                      <p:to x="100000" y="90000"/>
                                    </p:animScale>
                                    <p:animScale>
                                      <p:cBhvr>
                                        <p:cTn id="18" dur="166" decel="50000">
                                          <p:stCondLst>
                                            <p:cond delay="1668"/>
                                          </p:stCondLst>
                                        </p:cTn>
                                        <p:tgtEl>
                                          <p:spTgt spid="14354"/>
                                        </p:tgtEl>
                                      </p:cBhvr>
                                      <p:to x="100000" y="100000"/>
                                    </p:animScale>
                                    <p:animScale>
                                      <p:cBhvr>
                                        <p:cTn id="19" dur="26">
                                          <p:stCondLst>
                                            <p:cond delay="1808"/>
                                          </p:stCondLst>
                                        </p:cTn>
                                        <p:tgtEl>
                                          <p:spTgt spid="14354"/>
                                        </p:tgtEl>
                                      </p:cBhvr>
                                      <p:to x="100000" y="95000"/>
                                    </p:animScale>
                                    <p:animScale>
                                      <p:cBhvr>
                                        <p:cTn id="20" dur="166" decel="50000">
                                          <p:stCondLst>
                                            <p:cond delay="1834"/>
                                          </p:stCondLst>
                                        </p:cTn>
                                        <p:tgtEl>
                                          <p:spTgt spid="143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355"/>
                                        </p:tgtEl>
                                        <p:attrNameLst>
                                          <p:attrName>style.visibility</p:attrName>
                                        </p:attrNameLst>
                                      </p:cBhvr>
                                      <p:to>
                                        <p:strVal val="visible"/>
                                      </p:to>
                                    </p:set>
                                    <p:animEffect transition="in" filter="wipe(down)">
                                      <p:cBhvr>
                                        <p:cTn id="25" dur="580">
                                          <p:stCondLst>
                                            <p:cond delay="0"/>
                                          </p:stCondLst>
                                        </p:cTn>
                                        <p:tgtEl>
                                          <p:spTgt spid="14355"/>
                                        </p:tgtEl>
                                      </p:cBhvr>
                                    </p:animEffect>
                                    <p:anim calcmode="lin" valueType="num">
                                      <p:cBhvr>
                                        <p:cTn id="26" dur="1822" tmFilter="0,0; 0.14,0.36; 0.43,0.73; 0.71,0.91; 1.0,1.0">
                                          <p:stCondLst>
                                            <p:cond delay="0"/>
                                          </p:stCondLst>
                                        </p:cTn>
                                        <p:tgtEl>
                                          <p:spTgt spid="1435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35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35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35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355"/>
                                        </p:tgtEl>
                                        <p:attrNameLst>
                                          <p:attrName>ppt_y</p:attrName>
                                        </p:attrNameLst>
                                      </p:cBhvr>
                                      <p:tavLst>
                                        <p:tav tm="0" fmla="#ppt_y-sin(pi*$)/81">
                                          <p:val>
                                            <p:fltVal val="0"/>
                                          </p:val>
                                        </p:tav>
                                        <p:tav tm="100000">
                                          <p:val>
                                            <p:fltVal val="1"/>
                                          </p:val>
                                        </p:tav>
                                      </p:tavLst>
                                    </p:anim>
                                    <p:animScale>
                                      <p:cBhvr>
                                        <p:cTn id="31" dur="26">
                                          <p:stCondLst>
                                            <p:cond delay="650"/>
                                          </p:stCondLst>
                                        </p:cTn>
                                        <p:tgtEl>
                                          <p:spTgt spid="14355"/>
                                        </p:tgtEl>
                                      </p:cBhvr>
                                      <p:to x="100000" y="60000"/>
                                    </p:animScale>
                                    <p:animScale>
                                      <p:cBhvr>
                                        <p:cTn id="32" dur="166" decel="50000">
                                          <p:stCondLst>
                                            <p:cond delay="676"/>
                                          </p:stCondLst>
                                        </p:cTn>
                                        <p:tgtEl>
                                          <p:spTgt spid="14355"/>
                                        </p:tgtEl>
                                      </p:cBhvr>
                                      <p:to x="100000" y="100000"/>
                                    </p:animScale>
                                    <p:animScale>
                                      <p:cBhvr>
                                        <p:cTn id="33" dur="26">
                                          <p:stCondLst>
                                            <p:cond delay="1312"/>
                                          </p:stCondLst>
                                        </p:cTn>
                                        <p:tgtEl>
                                          <p:spTgt spid="14355"/>
                                        </p:tgtEl>
                                      </p:cBhvr>
                                      <p:to x="100000" y="80000"/>
                                    </p:animScale>
                                    <p:animScale>
                                      <p:cBhvr>
                                        <p:cTn id="34" dur="166" decel="50000">
                                          <p:stCondLst>
                                            <p:cond delay="1338"/>
                                          </p:stCondLst>
                                        </p:cTn>
                                        <p:tgtEl>
                                          <p:spTgt spid="14355"/>
                                        </p:tgtEl>
                                      </p:cBhvr>
                                      <p:to x="100000" y="100000"/>
                                    </p:animScale>
                                    <p:animScale>
                                      <p:cBhvr>
                                        <p:cTn id="35" dur="26">
                                          <p:stCondLst>
                                            <p:cond delay="1642"/>
                                          </p:stCondLst>
                                        </p:cTn>
                                        <p:tgtEl>
                                          <p:spTgt spid="14355"/>
                                        </p:tgtEl>
                                      </p:cBhvr>
                                      <p:to x="100000" y="90000"/>
                                    </p:animScale>
                                    <p:animScale>
                                      <p:cBhvr>
                                        <p:cTn id="36" dur="166" decel="50000">
                                          <p:stCondLst>
                                            <p:cond delay="1668"/>
                                          </p:stCondLst>
                                        </p:cTn>
                                        <p:tgtEl>
                                          <p:spTgt spid="14355"/>
                                        </p:tgtEl>
                                      </p:cBhvr>
                                      <p:to x="100000" y="100000"/>
                                    </p:animScale>
                                    <p:animScale>
                                      <p:cBhvr>
                                        <p:cTn id="37" dur="26">
                                          <p:stCondLst>
                                            <p:cond delay="1808"/>
                                          </p:stCondLst>
                                        </p:cTn>
                                        <p:tgtEl>
                                          <p:spTgt spid="14355"/>
                                        </p:tgtEl>
                                      </p:cBhvr>
                                      <p:to x="100000" y="95000"/>
                                    </p:animScale>
                                    <p:animScale>
                                      <p:cBhvr>
                                        <p:cTn id="38" dur="166" decel="50000">
                                          <p:stCondLst>
                                            <p:cond delay="1834"/>
                                          </p:stCondLst>
                                        </p:cTn>
                                        <p:tgtEl>
                                          <p:spTgt spid="1435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4356"/>
                                        </p:tgtEl>
                                        <p:attrNameLst>
                                          <p:attrName>style.visibility</p:attrName>
                                        </p:attrNameLst>
                                      </p:cBhvr>
                                      <p:to>
                                        <p:strVal val="visible"/>
                                      </p:to>
                                    </p:set>
                                    <p:animEffect transition="in" filter="wipe(down)">
                                      <p:cBhvr>
                                        <p:cTn id="43" dur="580">
                                          <p:stCondLst>
                                            <p:cond delay="0"/>
                                          </p:stCondLst>
                                        </p:cTn>
                                        <p:tgtEl>
                                          <p:spTgt spid="14356"/>
                                        </p:tgtEl>
                                      </p:cBhvr>
                                    </p:animEffect>
                                    <p:anim calcmode="lin" valueType="num">
                                      <p:cBhvr>
                                        <p:cTn id="44" dur="1822" tmFilter="0,0; 0.14,0.36; 0.43,0.73; 0.71,0.91; 1.0,1.0">
                                          <p:stCondLst>
                                            <p:cond delay="0"/>
                                          </p:stCondLst>
                                        </p:cTn>
                                        <p:tgtEl>
                                          <p:spTgt spid="1435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35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35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35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356"/>
                                        </p:tgtEl>
                                        <p:attrNameLst>
                                          <p:attrName>ppt_y</p:attrName>
                                        </p:attrNameLst>
                                      </p:cBhvr>
                                      <p:tavLst>
                                        <p:tav tm="0" fmla="#ppt_y-sin(pi*$)/81">
                                          <p:val>
                                            <p:fltVal val="0"/>
                                          </p:val>
                                        </p:tav>
                                        <p:tav tm="100000">
                                          <p:val>
                                            <p:fltVal val="1"/>
                                          </p:val>
                                        </p:tav>
                                      </p:tavLst>
                                    </p:anim>
                                    <p:animScale>
                                      <p:cBhvr>
                                        <p:cTn id="49" dur="26">
                                          <p:stCondLst>
                                            <p:cond delay="650"/>
                                          </p:stCondLst>
                                        </p:cTn>
                                        <p:tgtEl>
                                          <p:spTgt spid="14356"/>
                                        </p:tgtEl>
                                      </p:cBhvr>
                                      <p:to x="100000" y="60000"/>
                                    </p:animScale>
                                    <p:animScale>
                                      <p:cBhvr>
                                        <p:cTn id="50" dur="166" decel="50000">
                                          <p:stCondLst>
                                            <p:cond delay="676"/>
                                          </p:stCondLst>
                                        </p:cTn>
                                        <p:tgtEl>
                                          <p:spTgt spid="14356"/>
                                        </p:tgtEl>
                                      </p:cBhvr>
                                      <p:to x="100000" y="100000"/>
                                    </p:animScale>
                                    <p:animScale>
                                      <p:cBhvr>
                                        <p:cTn id="51" dur="26">
                                          <p:stCondLst>
                                            <p:cond delay="1312"/>
                                          </p:stCondLst>
                                        </p:cTn>
                                        <p:tgtEl>
                                          <p:spTgt spid="14356"/>
                                        </p:tgtEl>
                                      </p:cBhvr>
                                      <p:to x="100000" y="80000"/>
                                    </p:animScale>
                                    <p:animScale>
                                      <p:cBhvr>
                                        <p:cTn id="52" dur="166" decel="50000">
                                          <p:stCondLst>
                                            <p:cond delay="1338"/>
                                          </p:stCondLst>
                                        </p:cTn>
                                        <p:tgtEl>
                                          <p:spTgt spid="14356"/>
                                        </p:tgtEl>
                                      </p:cBhvr>
                                      <p:to x="100000" y="100000"/>
                                    </p:animScale>
                                    <p:animScale>
                                      <p:cBhvr>
                                        <p:cTn id="53" dur="26">
                                          <p:stCondLst>
                                            <p:cond delay="1642"/>
                                          </p:stCondLst>
                                        </p:cTn>
                                        <p:tgtEl>
                                          <p:spTgt spid="14356"/>
                                        </p:tgtEl>
                                      </p:cBhvr>
                                      <p:to x="100000" y="90000"/>
                                    </p:animScale>
                                    <p:animScale>
                                      <p:cBhvr>
                                        <p:cTn id="54" dur="166" decel="50000">
                                          <p:stCondLst>
                                            <p:cond delay="1668"/>
                                          </p:stCondLst>
                                        </p:cTn>
                                        <p:tgtEl>
                                          <p:spTgt spid="14356"/>
                                        </p:tgtEl>
                                      </p:cBhvr>
                                      <p:to x="100000" y="100000"/>
                                    </p:animScale>
                                    <p:animScale>
                                      <p:cBhvr>
                                        <p:cTn id="55" dur="26">
                                          <p:stCondLst>
                                            <p:cond delay="1808"/>
                                          </p:stCondLst>
                                        </p:cTn>
                                        <p:tgtEl>
                                          <p:spTgt spid="14356"/>
                                        </p:tgtEl>
                                      </p:cBhvr>
                                      <p:to x="100000" y="95000"/>
                                    </p:animScale>
                                    <p:animScale>
                                      <p:cBhvr>
                                        <p:cTn id="56" dur="166" decel="50000">
                                          <p:stCondLst>
                                            <p:cond delay="1834"/>
                                          </p:stCondLst>
                                        </p:cTn>
                                        <p:tgtEl>
                                          <p:spTgt spid="1435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4340"/>
                                        </p:tgtEl>
                                        <p:attrNameLst>
                                          <p:attrName>style.visibility</p:attrName>
                                        </p:attrNameLst>
                                      </p:cBhvr>
                                      <p:to>
                                        <p:strVal val="visible"/>
                                      </p:to>
                                    </p:set>
                                    <p:animEffect transition="in" filter="wipe(down)">
                                      <p:cBhvr>
                                        <p:cTn id="61" dur="580">
                                          <p:stCondLst>
                                            <p:cond delay="0"/>
                                          </p:stCondLst>
                                        </p:cTn>
                                        <p:tgtEl>
                                          <p:spTgt spid="14340"/>
                                        </p:tgtEl>
                                      </p:cBhvr>
                                    </p:animEffect>
                                    <p:anim calcmode="lin" valueType="num">
                                      <p:cBhvr>
                                        <p:cTn id="62" dur="1822" tmFilter="0,0; 0.14,0.36; 0.43,0.73; 0.71,0.91; 1.0,1.0">
                                          <p:stCondLst>
                                            <p:cond delay="0"/>
                                          </p:stCondLst>
                                        </p:cTn>
                                        <p:tgtEl>
                                          <p:spTgt spid="1434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34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34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34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340"/>
                                        </p:tgtEl>
                                        <p:attrNameLst>
                                          <p:attrName>ppt_y</p:attrName>
                                        </p:attrNameLst>
                                      </p:cBhvr>
                                      <p:tavLst>
                                        <p:tav tm="0" fmla="#ppt_y-sin(pi*$)/81">
                                          <p:val>
                                            <p:fltVal val="0"/>
                                          </p:val>
                                        </p:tav>
                                        <p:tav tm="100000">
                                          <p:val>
                                            <p:fltVal val="1"/>
                                          </p:val>
                                        </p:tav>
                                      </p:tavLst>
                                    </p:anim>
                                    <p:animScale>
                                      <p:cBhvr>
                                        <p:cTn id="67" dur="26">
                                          <p:stCondLst>
                                            <p:cond delay="650"/>
                                          </p:stCondLst>
                                        </p:cTn>
                                        <p:tgtEl>
                                          <p:spTgt spid="14340"/>
                                        </p:tgtEl>
                                      </p:cBhvr>
                                      <p:to x="100000" y="60000"/>
                                    </p:animScale>
                                    <p:animScale>
                                      <p:cBhvr>
                                        <p:cTn id="68" dur="166" decel="50000">
                                          <p:stCondLst>
                                            <p:cond delay="676"/>
                                          </p:stCondLst>
                                        </p:cTn>
                                        <p:tgtEl>
                                          <p:spTgt spid="14340"/>
                                        </p:tgtEl>
                                      </p:cBhvr>
                                      <p:to x="100000" y="100000"/>
                                    </p:animScale>
                                    <p:animScale>
                                      <p:cBhvr>
                                        <p:cTn id="69" dur="26">
                                          <p:stCondLst>
                                            <p:cond delay="1312"/>
                                          </p:stCondLst>
                                        </p:cTn>
                                        <p:tgtEl>
                                          <p:spTgt spid="14340"/>
                                        </p:tgtEl>
                                      </p:cBhvr>
                                      <p:to x="100000" y="80000"/>
                                    </p:animScale>
                                    <p:animScale>
                                      <p:cBhvr>
                                        <p:cTn id="70" dur="166" decel="50000">
                                          <p:stCondLst>
                                            <p:cond delay="1338"/>
                                          </p:stCondLst>
                                        </p:cTn>
                                        <p:tgtEl>
                                          <p:spTgt spid="14340"/>
                                        </p:tgtEl>
                                      </p:cBhvr>
                                      <p:to x="100000" y="100000"/>
                                    </p:animScale>
                                    <p:animScale>
                                      <p:cBhvr>
                                        <p:cTn id="71" dur="26">
                                          <p:stCondLst>
                                            <p:cond delay="1642"/>
                                          </p:stCondLst>
                                        </p:cTn>
                                        <p:tgtEl>
                                          <p:spTgt spid="14340"/>
                                        </p:tgtEl>
                                      </p:cBhvr>
                                      <p:to x="100000" y="90000"/>
                                    </p:animScale>
                                    <p:animScale>
                                      <p:cBhvr>
                                        <p:cTn id="72" dur="166" decel="50000">
                                          <p:stCondLst>
                                            <p:cond delay="1668"/>
                                          </p:stCondLst>
                                        </p:cTn>
                                        <p:tgtEl>
                                          <p:spTgt spid="14340"/>
                                        </p:tgtEl>
                                      </p:cBhvr>
                                      <p:to x="100000" y="100000"/>
                                    </p:animScale>
                                    <p:animScale>
                                      <p:cBhvr>
                                        <p:cTn id="73" dur="26">
                                          <p:stCondLst>
                                            <p:cond delay="1808"/>
                                          </p:stCondLst>
                                        </p:cTn>
                                        <p:tgtEl>
                                          <p:spTgt spid="14340"/>
                                        </p:tgtEl>
                                      </p:cBhvr>
                                      <p:to x="100000" y="95000"/>
                                    </p:animScale>
                                    <p:animScale>
                                      <p:cBhvr>
                                        <p:cTn id="74" dur="166" decel="50000">
                                          <p:stCondLst>
                                            <p:cond delay="1834"/>
                                          </p:stCondLst>
                                        </p:cTn>
                                        <p:tgtEl>
                                          <p:spTgt spid="143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54" grpId="0"/>
      <p:bldP spid="14355" grpId="0"/>
      <p:bldP spid="1435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idx="4294967295"/>
          </p:nvPr>
        </p:nvSpPr>
        <p:spPr>
          <a:xfrm>
            <a:off x="0" y="476250"/>
            <a:ext cx="8642350" cy="5761038"/>
          </a:xfrm>
        </p:spPr>
        <p:txBody>
          <a:bodyPr/>
          <a:lstStyle/>
          <a:p>
            <a:pPr>
              <a:buFont typeface="Wingdings" pitchFamily="2" charset="2"/>
              <a:buNone/>
            </a:pPr>
            <a:r>
              <a:rPr lang="ru-RU"/>
              <a:t>  </a:t>
            </a:r>
            <a:r>
              <a:rPr lang="ru-RU" sz="4000" b="1" u="sng"/>
              <a:t>Исследователи показали, что если человек курит в день:</a:t>
            </a:r>
          </a:p>
          <a:p>
            <a:pPr>
              <a:buFont typeface="Wingdings" pitchFamily="2" charset="2"/>
              <a:buNone/>
            </a:pPr>
            <a:endParaRPr lang="ru-RU" sz="4000" b="1" u="sng"/>
          </a:p>
          <a:p>
            <a:r>
              <a:rPr lang="ru-RU" sz="4000"/>
              <a:t>от </a:t>
            </a:r>
            <a:r>
              <a:rPr lang="ru-RU" sz="4000" b="1">
                <a:solidFill>
                  <a:srgbClr val="FFFF00"/>
                </a:solidFill>
                <a:effectLst>
                  <a:outerShdw blurRad="38100" dist="38100" dir="2700000" algn="tl">
                    <a:srgbClr val="FFFFFF"/>
                  </a:outerShdw>
                </a:effectLst>
              </a:rPr>
              <a:t>1</a:t>
            </a:r>
            <a:r>
              <a:rPr lang="ru-RU" sz="4000"/>
              <a:t> до </a:t>
            </a:r>
            <a:r>
              <a:rPr lang="ru-RU" sz="4000" b="1">
                <a:solidFill>
                  <a:srgbClr val="FFFF00"/>
                </a:solidFill>
                <a:effectLst>
                  <a:outerShdw blurRad="38100" dist="38100" dir="2700000" algn="tl">
                    <a:srgbClr val="FFFFFF"/>
                  </a:outerShdw>
                </a:effectLst>
              </a:rPr>
              <a:t>9</a:t>
            </a:r>
            <a:r>
              <a:rPr lang="ru-RU" sz="4000"/>
              <a:t> сигарет, то он сокращает свою жизнь                 ( в среднем) на </a:t>
            </a:r>
            <a:r>
              <a:rPr lang="ru-RU" sz="4000" b="1">
                <a:solidFill>
                  <a:srgbClr val="FF5050"/>
                </a:solidFill>
                <a:effectLst>
                  <a:outerShdw blurRad="38100" dist="38100" dir="2700000" algn="tl">
                    <a:srgbClr val="FFFFFF"/>
                  </a:outerShdw>
                </a:effectLst>
              </a:rPr>
              <a:t>5</a:t>
            </a:r>
            <a:r>
              <a:rPr lang="ru-RU" sz="4000"/>
              <a:t> лет;</a:t>
            </a:r>
          </a:p>
          <a:p>
            <a:r>
              <a:rPr lang="ru-RU" sz="4000"/>
              <a:t>от </a:t>
            </a:r>
            <a:r>
              <a:rPr lang="ru-RU" sz="4000" b="1">
                <a:solidFill>
                  <a:srgbClr val="FFFF00"/>
                </a:solidFill>
                <a:effectLst>
                  <a:outerShdw blurRad="38100" dist="38100" dir="2700000" algn="tl">
                    <a:srgbClr val="FFFFFF"/>
                  </a:outerShdw>
                </a:effectLst>
              </a:rPr>
              <a:t>10</a:t>
            </a:r>
            <a:r>
              <a:rPr lang="ru-RU" sz="4000"/>
              <a:t> до </a:t>
            </a:r>
            <a:r>
              <a:rPr lang="ru-RU" sz="4000" b="1">
                <a:solidFill>
                  <a:srgbClr val="FFFF00"/>
                </a:solidFill>
                <a:effectLst>
                  <a:outerShdw blurRad="38100" dist="38100" dir="2700000" algn="tl">
                    <a:srgbClr val="FFFFFF"/>
                  </a:outerShdw>
                </a:effectLst>
              </a:rPr>
              <a:t>19</a:t>
            </a:r>
            <a:r>
              <a:rPr lang="ru-RU" sz="4000"/>
              <a:t> сигарет – на </a:t>
            </a:r>
            <a:r>
              <a:rPr lang="ru-RU" sz="4000" b="1">
                <a:solidFill>
                  <a:srgbClr val="FF5050"/>
                </a:solidFill>
                <a:effectLst>
                  <a:outerShdw blurRad="38100" dist="38100" dir="2700000" algn="tl">
                    <a:srgbClr val="FFFFFF"/>
                  </a:outerShdw>
                </a:effectLst>
              </a:rPr>
              <a:t>6</a:t>
            </a:r>
            <a:r>
              <a:rPr lang="ru-RU" sz="4000"/>
              <a:t> лет,</a:t>
            </a:r>
          </a:p>
          <a:p>
            <a:r>
              <a:rPr lang="ru-RU" sz="4000"/>
              <a:t>от </a:t>
            </a:r>
            <a:r>
              <a:rPr lang="ru-RU" sz="4000" b="1">
                <a:solidFill>
                  <a:srgbClr val="FFFF00"/>
                </a:solidFill>
                <a:effectLst>
                  <a:outerShdw blurRad="38100" dist="38100" dir="2700000" algn="tl">
                    <a:srgbClr val="FFFFFF"/>
                  </a:outerShdw>
                </a:effectLst>
              </a:rPr>
              <a:t>20</a:t>
            </a:r>
            <a:r>
              <a:rPr lang="ru-RU" sz="4000"/>
              <a:t> до </a:t>
            </a:r>
            <a:r>
              <a:rPr lang="ru-RU" sz="4000" b="1">
                <a:solidFill>
                  <a:srgbClr val="FFFF00"/>
                </a:solidFill>
                <a:effectLst>
                  <a:outerShdw blurRad="38100" dist="38100" dir="2700000" algn="tl">
                    <a:srgbClr val="FFFFFF"/>
                  </a:outerShdw>
                </a:effectLst>
              </a:rPr>
              <a:t>39</a:t>
            </a:r>
            <a:r>
              <a:rPr lang="ru-RU" sz="4000"/>
              <a:t> сигарет – на </a:t>
            </a:r>
            <a:r>
              <a:rPr lang="ru-RU" sz="4000" b="1">
                <a:solidFill>
                  <a:srgbClr val="FF5050"/>
                </a:solidFill>
                <a:effectLst>
                  <a:outerShdw blurRad="38100" dist="38100" dir="2700000" algn="tl">
                    <a:srgbClr val="FFFFFF"/>
                  </a:outerShdw>
                </a:effectLst>
              </a:rPr>
              <a:t>7</a:t>
            </a:r>
            <a:r>
              <a:rPr lang="ru-RU" sz="4000"/>
              <a:t> лет.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WordArt 3"/>
          <p:cNvSpPr>
            <a:spLocks noChangeArrowheads="1" noChangeShapeType="1" noTextEdit="1"/>
          </p:cNvSpPr>
          <p:nvPr/>
        </p:nvSpPr>
        <p:spPr bwMode="auto">
          <a:xfrm>
            <a:off x="1285875" y="3071813"/>
            <a:ext cx="6840538" cy="1871662"/>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Папа, мама, я....?</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lawn_Nicotiana_alata"/>
          <p:cNvPicPr>
            <a:picLocks noChangeAspect="1" noChangeArrowheads="1"/>
          </p:cNvPicPr>
          <p:nvPr/>
        </p:nvPicPr>
        <p:blipFill>
          <a:blip r:embed="rId2"/>
          <a:srcRect/>
          <a:stretch>
            <a:fillRect/>
          </a:stretch>
        </p:blipFill>
        <p:spPr bwMode="auto">
          <a:xfrm>
            <a:off x="1066800" y="3505200"/>
            <a:ext cx="1828800" cy="2438400"/>
          </a:xfrm>
          <a:prstGeom prst="rect">
            <a:avLst/>
          </a:prstGeom>
          <a:noFill/>
          <a:ln w="76200">
            <a:solidFill>
              <a:srgbClr val="009900"/>
            </a:solidFill>
            <a:miter lim="800000"/>
            <a:headEnd/>
            <a:tailEnd/>
          </a:ln>
        </p:spPr>
      </p:pic>
      <p:sp>
        <p:nvSpPr>
          <p:cNvPr id="119811" name="Text Box 3"/>
          <p:cNvSpPr txBox="1">
            <a:spLocks noChangeArrowheads="1"/>
          </p:cNvSpPr>
          <p:nvPr/>
        </p:nvSpPr>
        <p:spPr bwMode="auto">
          <a:xfrm>
            <a:off x="762000" y="914400"/>
            <a:ext cx="7924800" cy="2339975"/>
          </a:xfrm>
          <a:prstGeom prst="rect">
            <a:avLst/>
          </a:prstGeom>
          <a:noFill/>
          <a:ln w="57150">
            <a:solidFill>
              <a:schemeClr val="tx1"/>
            </a:solidFill>
            <a:miter lim="800000"/>
            <a:headEnd/>
            <a:tailEnd/>
          </a:ln>
          <a:effectLst/>
        </p:spPr>
        <p:txBody>
          <a:bodyPr>
            <a:spAutoFit/>
          </a:bodyPr>
          <a:lstStyle/>
          <a:p>
            <a:pPr algn="ctr"/>
            <a:r>
              <a:rPr lang="ru-RU" sz="2400" b="1" u="sng"/>
              <a:t>Табак</a:t>
            </a:r>
            <a:r>
              <a:rPr lang="ru-RU" sz="2400"/>
              <a:t> (латинское название Nicotiana tabacum) – </a:t>
            </a:r>
          </a:p>
          <a:p>
            <a:pPr algn="ctr"/>
            <a:r>
              <a:rPr lang="ru-RU" sz="2400"/>
              <a:t>это многолетнее травянистое растение семейства пасленовых, в листьях которого содержится никотин. </a:t>
            </a:r>
            <a:r>
              <a:rPr lang="ru-RU" sz="2400" i="1"/>
              <a:t>Ближайшие родственники табака</a:t>
            </a:r>
            <a:r>
              <a:rPr lang="ru-RU" sz="2400"/>
              <a:t> – картофель, томат, баклажаны, красный перец, белладонна, белена, дурман. </a:t>
            </a:r>
          </a:p>
        </p:txBody>
      </p:sp>
      <p:pic>
        <p:nvPicPr>
          <p:cNvPr id="119812" name="Picture 4" descr="g0214767"/>
          <p:cNvPicPr>
            <a:picLocks noChangeAspect="1" noChangeArrowheads="1"/>
          </p:cNvPicPr>
          <p:nvPr/>
        </p:nvPicPr>
        <p:blipFill>
          <a:blip r:embed="rId3"/>
          <a:srcRect/>
          <a:stretch>
            <a:fillRect/>
          </a:stretch>
        </p:blipFill>
        <p:spPr bwMode="auto">
          <a:xfrm>
            <a:off x="4038600" y="3505200"/>
            <a:ext cx="1524000" cy="836613"/>
          </a:xfrm>
          <a:prstGeom prst="rect">
            <a:avLst/>
          </a:prstGeom>
          <a:noFill/>
          <a:ln w="57150">
            <a:solidFill>
              <a:srgbClr val="FF3300"/>
            </a:solidFill>
            <a:miter lim="800000"/>
            <a:headEnd/>
            <a:tailEnd/>
          </a:ln>
        </p:spPr>
      </p:pic>
      <p:pic>
        <p:nvPicPr>
          <p:cNvPr id="119813" name="Picture 5" descr="g0214736"/>
          <p:cNvPicPr>
            <a:picLocks noChangeAspect="1" noChangeArrowheads="1"/>
          </p:cNvPicPr>
          <p:nvPr/>
        </p:nvPicPr>
        <p:blipFill>
          <a:blip r:embed="rId4"/>
          <a:srcRect/>
          <a:stretch>
            <a:fillRect/>
          </a:stretch>
        </p:blipFill>
        <p:spPr bwMode="auto">
          <a:xfrm>
            <a:off x="4419600" y="5486400"/>
            <a:ext cx="1905000" cy="965200"/>
          </a:xfrm>
          <a:prstGeom prst="rect">
            <a:avLst/>
          </a:prstGeom>
          <a:noFill/>
          <a:ln w="57150">
            <a:solidFill>
              <a:srgbClr val="FF3300"/>
            </a:solidFill>
            <a:miter lim="800000"/>
            <a:headEnd/>
            <a:tailEnd/>
          </a:ln>
        </p:spPr>
      </p:pic>
      <p:pic>
        <p:nvPicPr>
          <p:cNvPr id="119814" name="Picture 6" descr="g0102966"/>
          <p:cNvPicPr>
            <a:picLocks noChangeAspect="1" noChangeArrowheads="1"/>
          </p:cNvPicPr>
          <p:nvPr/>
        </p:nvPicPr>
        <p:blipFill>
          <a:blip r:embed="rId5"/>
          <a:srcRect/>
          <a:stretch>
            <a:fillRect/>
          </a:stretch>
        </p:blipFill>
        <p:spPr bwMode="auto">
          <a:xfrm>
            <a:off x="6172200" y="3962400"/>
            <a:ext cx="1371600" cy="1214438"/>
          </a:xfrm>
          <a:prstGeom prst="rect">
            <a:avLst/>
          </a:prstGeom>
          <a:noFill/>
          <a:ln w="57150">
            <a:solidFill>
              <a:srgbClr val="FF3300"/>
            </a:solidFill>
            <a:miter lim="800000"/>
            <a:headEnd/>
            <a:tailEnd/>
          </a:ln>
        </p:spPr>
      </p:pic>
      <p:sp>
        <p:nvSpPr>
          <p:cNvPr id="119815" name="Line 7"/>
          <p:cNvSpPr>
            <a:spLocks noChangeShapeType="1"/>
          </p:cNvSpPr>
          <p:nvPr/>
        </p:nvSpPr>
        <p:spPr bwMode="auto">
          <a:xfrm flipV="1">
            <a:off x="2971800" y="3810000"/>
            <a:ext cx="990600" cy="0"/>
          </a:xfrm>
          <a:prstGeom prst="line">
            <a:avLst/>
          </a:prstGeom>
          <a:noFill/>
          <a:ln w="76200">
            <a:solidFill>
              <a:srgbClr val="009900"/>
            </a:solidFill>
            <a:round/>
            <a:headEnd/>
            <a:tailEnd type="triangle" w="med" len="med"/>
          </a:ln>
          <a:effectLst/>
        </p:spPr>
        <p:txBody>
          <a:bodyPr/>
          <a:lstStyle/>
          <a:p>
            <a:endParaRPr lang="ru-RU"/>
          </a:p>
        </p:txBody>
      </p:sp>
      <p:sp>
        <p:nvSpPr>
          <p:cNvPr id="119816" name="Line 8"/>
          <p:cNvSpPr>
            <a:spLocks noChangeShapeType="1"/>
          </p:cNvSpPr>
          <p:nvPr/>
        </p:nvSpPr>
        <p:spPr bwMode="auto">
          <a:xfrm>
            <a:off x="2895600" y="5257800"/>
            <a:ext cx="1447800" cy="685800"/>
          </a:xfrm>
          <a:prstGeom prst="line">
            <a:avLst/>
          </a:prstGeom>
          <a:noFill/>
          <a:ln w="76200">
            <a:solidFill>
              <a:srgbClr val="009900"/>
            </a:solidFill>
            <a:round/>
            <a:headEnd/>
            <a:tailEnd type="triangle" w="med" len="med"/>
          </a:ln>
          <a:effectLst/>
        </p:spPr>
        <p:txBody>
          <a:bodyPr/>
          <a:lstStyle/>
          <a:p>
            <a:endParaRPr lang="ru-RU"/>
          </a:p>
        </p:txBody>
      </p:sp>
      <p:sp>
        <p:nvSpPr>
          <p:cNvPr id="119817" name="Line 9"/>
          <p:cNvSpPr>
            <a:spLocks noChangeShapeType="1"/>
          </p:cNvSpPr>
          <p:nvPr/>
        </p:nvSpPr>
        <p:spPr bwMode="auto">
          <a:xfrm flipV="1">
            <a:off x="2971800" y="4800600"/>
            <a:ext cx="3124200" cy="0"/>
          </a:xfrm>
          <a:prstGeom prst="line">
            <a:avLst/>
          </a:prstGeom>
          <a:noFill/>
          <a:ln w="76200">
            <a:solidFill>
              <a:srgbClr val="009900"/>
            </a:solidFill>
            <a:round/>
            <a:headEnd/>
            <a:tailEnd type="triangle" w="med" len="med"/>
          </a:ln>
          <a:effectLst/>
        </p:spPr>
        <p:txBody>
          <a:bodyPr/>
          <a:lstStyle/>
          <a:p>
            <a:endParaRPr lang="ru-RU"/>
          </a:p>
        </p:txBody>
      </p:sp>
      <p:sp>
        <p:nvSpPr>
          <p:cNvPr id="119818" name="Rectangle 10"/>
          <p:cNvSpPr>
            <a:spLocks noChangeArrowheads="1"/>
          </p:cNvSpPr>
          <p:nvPr/>
        </p:nvSpPr>
        <p:spPr bwMode="auto">
          <a:xfrm>
            <a:off x="1905000" y="228600"/>
            <a:ext cx="5846763" cy="579438"/>
          </a:xfrm>
          <a:prstGeom prst="rect">
            <a:avLst/>
          </a:prstGeom>
          <a:noFill/>
          <a:ln w="9525">
            <a:noFill/>
            <a:miter lim="800000"/>
            <a:headEnd/>
            <a:tailEnd/>
          </a:ln>
          <a:effectLst/>
        </p:spPr>
        <p:txBody>
          <a:bodyPr wrap="none" anchor="ctr">
            <a:spAutoFit/>
          </a:bodyPr>
          <a:lstStyle/>
          <a:p>
            <a:r>
              <a:rPr lang="ru-RU" sz="3200" b="1" i="1" u="sng"/>
              <a:t>Немного о растении табак</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0"/>
            <a:ext cx="8229600" cy="1143000"/>
          </a:xfrm>
        </p:spPr>
        <p:txBody>
          <a:bodyPr anchorCtr="0"/>
          <a:lstStyle/>
          <a:p>
            <a:pPr algn="l"/>
            <a:r>
              <a:rPr lang="ru-RU" b="1" u="sng">
                <a:solidFill>
                  <a:schemeClr val="tx1"/>
                </a:solidFill>
                <a:effectLst>
                  <a:outerShdw blurRad="38100" dist="38100" dir="2700000" algn="tl">
                    <a:srgbClr val="010199"/>
                  </a:outerShdw>
                </a:effectLst>
              </a:rPr>
              <a:t>Задача</a:t>
            </a:r>
          </a:p>
        </p:txBody>
      </p:sp>
      <p:sp>
        <p:nvSpPr>
          <p:cNvPr id="39939" name="Rectangle 3"/>
          <p:cNvSpPr>
            <a:spLocks noGrp="1" noChangeArrowheads="1"/>
          </p:cNvSpPr>
          <p:nvPr>
            <p:ph type="body" idx="4294967295"/>
          </p:nvPr>
        </p:nvSpPr>
        <p:spPr>
          <a:xfrm>
            <a:off x="0" y="1196975"/>
            <a:ext cx="8229600" cy="4495800"/>
          </a:xfrm>
          <a:effectLst>
            <a:outerShdw dist="35921" dir="2700000" algn="ctr" rotWithShape="0">
              <a:srgbClr val="990000"/>
            </a:outerShdw>
          </a:effectLst>
        </p:spPr>
        <p:txBody>
          <a:bodyPr/>
          <a:lstStyle/>
          <a:p>
            <a:pPr>
              <a:lnSpc>
                <a:spcPct val="90000"/>
              </a:lnSpc>
              <a:buFont typeface="Wingdings" pitchFamily="2" charset="2"/>
              <a:buNone/>
            </a:pPr>
            <a:r>
              <a:rPr lang="ru-RU"/>
              <a:t> Средний вес новорождённого ребёнка    </a:t>
            </a:r>
            <a:r>
              <a:rPr lang="ru-RU">
                <a:solidFill>
                  <a:srgbClr val="FFFF00"/>
                </a:solidFill>
                <a:effectLst>
                  <a:outerShdw blurRad="38100" dist="38100" dir="2700000" algn="tl">
                    <a:srgbClr val="FFFFFF"/>
                  </a:outerShdw>
                </a:effectLst>
              </a:rPr>
              <a:t>3 кг 300 г</a:t>
            </a:r>
            <a:r>
              <a:rPr lang="ru-RU"/>
              <a:t>. Если у ребёнка курящий отец, то его вес будет на </a:t>
            </a:r>
            <a:r>
              <a:rPr lang="ru-RU">
                <a:solidFill>
                  <a:srgbClr val="FFFF00"/>
                </a:solidFill>
                <a:effectLst>
                  <a:outerShdw blurRad="38100" dist="38100" dir="2700000" algn="tl">
                    <a:srgbClr val="FFFFFF"/>
                  </a:outerShdw>
                </a:effectLst>
              </a:rPr>
              <a:t>132г</a:t>
            </a:r>
            <a:r>
              <a:rPr lang="ru-RU"/>
              <a:t> меньше нормы. А если курящая мать – меньше на </a:t>
            </a:r>
            <a:r>
              <a:rPr lang="ru-RU">
                <a:solidFill>
                  <a:srgbClr val="FFFF00"/>
                </a:solidFill>
                <a:effectLst>
                  <a:outerShdw blurRad="38100" dist="38100" dir="2700000" algn="tl">
                    <a:srgbClr val="FFFFFF"/>
                  </a:outerShdw>
                </a:effectLst>
              </a:rPr>
              <a:t>330 г</a:t>
            </a:r>
          </a:p>
          <a:p>
            <a:pPr>
              <a:lnSpc>
                <a:spcPct val="90000"/>
              </a:lnSpc>
              <a:buFont typeface="Wingdings" pitchFamily="2" charset="2"/>
              <a:buNone/>
            </a:pPr>
            <a:r>
              <a:rPr lang="ru-RU"/>
              <a:t>Определить, вес новорождённого, если:</a:t>
            </a:r>
          </a:p>
          <a:p>
            <a:pPr>
              <a:lnSpc>
                <a:spcPct val="90000"/>
              </a:lnSpc>
              <a:buFont typeface="Wingdings" pitchFamily="2" charset="2"/>
              <a:buNone/>
            </a:pPr>
            <a:r>
              <a:rPr lang="ru-RU"/>
              <a:t>   а) курит </a:t>
            </a:r>
            <a:r>
              <a:rPr lang="ru-RU">
                <a:solidFill>
                  <a:srgbClr val="FFFF00"/>
                </a:solidFill>
                <a:effectLst>
                  <a:outerShdw blurRad="38100" dist="38100" dir="2700000" algn="tl">
                    <a:srgbClr val="FFFFFF"/>
                  </a:outerShdw>
                </a:effectLst>
              </a:rPr>
              <a:t>папа</a:t>
            </a:r>
            <a:r>
              <a:rPr lang="ru-RU"/>
              <a:t>;</a:t>
            </a:r>
          </a:p>
          <a:p>
            <a:pPr>
              <a:lnSpc>
                <a:spcPct val="90000"/>
              </a:lnSpc>
              <a:buFont typeface="Wingdings" pitchFamily="2" charset="2"/>
              <a:buNone/>
            </a:pPr>
            <a:r>
              <a:rPr lang="ru-RU"/>
              <a:t>   б) курит </a:t>
            </a:r>
            <a:r>
              <a:rPr lang="ru-RU">
                <a:solidFill>
                  <a:srgbClr val="FF5050"/>
                </a:solidFill>
                <a:effectLst>
                  <a:outerShdw blurRad="38100" dist="38100" dir="2700000" algn="tl">
                    <a:srgbClr val="FFFFFF"/>
                  </a:outerShdw>
                </a:effectLst>
              </a:rPr>
              <a:t>мама</a:t>
            </a:r>
            <a:r>
              <a:rPr lang="ru-RU"/>
              <a:t>. </a:t>
            </a:r>
          </a:p>
        </p:txBody>
      </p:sp>
      <p:sp>
        <p:nvSpPr>
          <p:cNvPr id="39941" name="AutoShape 5">
            <a:hlinkClick r:id="rId3" action="ppaction://hlinksldjump" highlightClick="1"/>
          </p:cNvPr>
          <p:cNvSpPr>
            <a:spLocks noChangeArrowheads="1"/>
          </p:cNvSpPr>
          <p:nvPr/>
        </p:nvSpPr>
        <p:spPr bwMode="auto">
          <a:xfrm>
            <a:off x="8675688" y="6453188"/>
            <a:ext cx="468312" cy="404812"/>
          </a:xfrm>
          <a:prstGeom prst="actionButtonBackPrevious">
            <a:avLst/>
          </a:prstGeom>
          <a:solidFill>
            <a:schemeClr val="accent2"/>
          </a:solidFill>
          <a:ln w="9525">
            <a:noFill/>
            <a:miter lim="800000"/>
            <a:headEnd/>
            <a:tailEnd/>
          </a:ln>
          <a:effectLst/>
        </p:spPr>
        <p:txBody>
          <a:bodyPr wrap="none" anchor="ctr"/>
          <a:lstStyle/>
          <a:p>
            <a:pPr>
              <a:defRPr/>
            </a:pPr>
            <a:endParaRPr lang="ru-RU" sz="1800">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WordArt 4"/>
          <p:cNvSpPr>
            <a:spLocks noChangeArrowheads="1" noChangeShapeType="1" noTextEdit="1"/>
          </p:cNvSpPr>
          <p:nvPr/>
        </p:nvSpPr>
        <p:spPr bwMode="auto">
          <a:xfrm>
            <a:off x="1000125" y="3000375"/>
            <a:ext cx="7416800" cy="1944688"/>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Курим всё равно...</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0" y="0"/>
            <a:ext cx="8229600" cy="1143000"/>
          </a:xfrm>
        </p:spPr>
        <p:txBody>
          <a:bodyPr anchorCtr="0"/>
          <a:lstStyle/>
          <a:p>
            <a:pPr algn="l"/>
            <a:r>
              <a:rPr lang="ru-RU" b="1" u="sng">
                <a:solidFill>
                  <a:schemeClr val="tx1"/>
                </a:solidFill>
                <a:effectLst>
                  <a:outerShdw blurRad="38100" dist="38100" dir="2700000" algn="tl">
                    <a:srgbClr val="010199"/>
                  </a:outerShdw>
                </a:effectLst>
              </a:rPr>
              <a:t>Задача</a:t>
            </a:r>
          </a:p>
        </p:txBody>
      </p:sp>
      <p:sp>
        <p:nvSpPr>
          <p:cNvPr id="47109" name="Rectangle 5"/>
          <p:cNvSpPr>
            <a:spLocks noGrp="1" noChangeArrowheads="1"/>
          </p:cNvSpPr>
          <p:nvPr>
            <p:ph type="body" idx="4294967295"/>
          </p:nvPr>
        </p:nvSpPr>
        <p:spPr>
          <a:xfrm>
            <a:off x="0" y="1600200"/>
            <a:ext cx="8229600" cy="4525963"/>
          </a:xfrm>
          <a:effectLst>
            <a:outerShdw dist="35921" dir="2700000" algn="ctr" rotWithShape="0">
              <a:srgbClr val="990000"/>
            </a:outerShdw>
          </a:effectLst>
        </p:spPr>
        <p:txBody>
          <a:bodyPr/>
          <a:lstStyle/>
          <a:p>
            <a:pPr>
              <a:buFont typeface="Wingdings" pitchFamily="2" charset="2"/>
              <a:buNone/>
            </a:pPr>
            <a:r>
              <a:rPr lang="ru-RU" sz="3600"/>
              <a:t>   В </a:t>
            </a:r>
            <a:r>
              <a:rPr lang="ru-RU" sz="3600">
                <a:solidFill>
                  <a:srgbClr val="FFFF00"/>
                </a:solidFill>
                <a:effectLst>
                  <a:outerShdw blurRad="38100" dist="38100" dir="2700000" algn="tl">
                    <a:srgbClr val="FFFFFF"/>
                  </a:outerShdw>
                </a:effectLst>
              </a:rPr>
              <a:t>2009</a:t>
            </a:r>
            <a:r>
              <a:rPr lang="ru-RU" sz="3600"/>
              <a:t> году из 100 мужчин курили </a:t>
            </a:r>
            <a:r>
              <a:rPr lang="ru-RU" sz="3600">
                <a:solidFill>
                  <a:srgbClr val="FFFF00"/>
                </a:solidFill>
                <a:effectLst>
                  <a:outerShdw blurRad="38100" dist="38100" dir="2700000" algn="tl">
                    <a:srgbClr val="FFFFFF"/>
                  </a:outerShdw>
                </a:effectLst>
              </a:rPr>
              <a:t>80</a:t>
            </a:r>
            <a:r>
              <a:rPr lang="ru-RU" sz="3600"/>
              <a:t>, а из 100 женщин – </a:t>
            </a:r>
            <a:r>
              <a:rPr lang="ru-RU" sz="3600">
                <a:solidFill>
                  <a:srgbClr val="FFFF00"/>
                </a:solidFill>
                <a:effectLst>
                  <a:outerShdw blurRad="38100" dist="38100" dir="2700000" algn="tl">
                    <a:srgbClr val="FFFFFF"/>
                  </a:outerShdw>
                </a:effectLst>
              </a:rPr>
              <a:t>40</a:t>
            </a:r>
            <a:r>
              <a:rPr lang="ru-RU" sz="3600"/>
              <a:t>. В </a:t>
            </a:r>
            <a:r>
              <a:rPr lang="ru-RU" sz="3600">
                <a:solidFill>
                  <a:srgbClr val="FFFF00"/>
                </a:solidFill>
                <a:effectLst>
                  <a:outerShdw blurRad="38100" dist="38100" dir="2700000" algn="tl">
                    <a:srgbClr val="FFFFFF"/>
                  </a:outerShdw>
                </a:effectLst>
              </a:rPr>
              <a:t>2010</a:t>
            </a:r>
            <a:r>
              <a:rPr lang="ru-RU" sz="3600"/>
              <a:t> году курили </a:t>
            </a:r>
            <a:r>
              <a:rPr lang="ru-RU" sz="3600">
                <a:solidFill>
                  <a:srgbClr val="FFFF00"/>
                </a:solidFill>
                <a:effectLst>
                  <a:outerShdw blurRad="38100" dist="38100" dir="2700000" algn="tl">
                    <a:srgbClr val="FFFFFF"/>
                  </a:outerShdw>
                </a:effectLst>
              </a:rPr>
              <a:t>84 </a:t>
            </a:r>
            <a:r>
              <a:rPr lang="ru-RU" sz="3600"/>
              <a:t>мужчины и </a:t>
            </a:r>
            <a:r>
              <a:rPr lang="ru-RU" sz="3600">
                <a:solidFill>
                  <a:srgbClr val="FFFF00"/>
                </a:solidFill>
                <a:effectLst>
                  <a:outerShdw blurRad="38100" dist="38100" dir="2700000" algn="tl">
                    <a:srgbClr val="FFFFFF"/>
                  </a:outerShdw>
                </a:effectLst>
              </a:rPr>
              <a:t>42</a:t>
            </a:r>
            <a:r>
              <a:rPr lang="ru-RU" sz="3600"/>
              <a:t> женщины из 100. На сколько мужчин и женщин стали курить больше?</a:t>
            </a:r>
          </a:p>
        </p:txBody>
      </p:sp>
      <p:sp>
        <p:nvSpPr>
          <p:cNvPr id="47110" name="AutoShape 6">
            <a:hlinkClick r:id="rId3" action="ppaction://hlinksldjump" highlightClick="1"/>
          </p:cNvPr>
          <p:cNvSpPr>
            <a:spLocks noChangeArrowheads="1"/>
          </p:cNvSpPr>
          <p:nvPr/>
        </p:nvSpPr>
        <p:spPr bwMode="auto">
          <a:xfrm>
            <a:off x="8675688" y="6453188"/>
            <a:ext cx="468312" cy="404812"/>
          </a:xfrm>
          <a:prstGeom prst="actionButtonBackPrevious">
            <a:avLst/>
          </a:prstGeom>
          <a:solidFill>
            <a:schemeClr val="accent2"/>
          </a:solidFill>
          <a:ln w="9525">
            <a:noFill/>
            <a:miter lim="800000"/>
            <a:headEnd/>
            <a:tailEnd/>
          </a:ln>
          <a:effectLst/>
        </p:spPr>
        <p:txBody>
          <a:bodyPr wrap="none" anchor="ctr"/>
          <a:lstStyle/>
          <a:p>
            <a:pPr>
              <a:defRPr/>
            </a:pPr>
            <a:endParaRPr lang="ru-RU" sz="1800">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ru-RU"/>
              <a:t>Любовь и никотин</a:t>
            </a:r>
          </a:p>
        </p:txBody>
      </p:sp>
      <p:sp>
        <p:nvSpPr>
          <p:cNvPr id="16391" name="Rectangle 7"/>
          <p:cNvSpPr>
            <a:spLocks noGrp="1" noChangeArrowheads="1"/>
          </p:cNvSpPr>
          <p:nvPr>
            <p:ph type="body" sz="half" idx="2"/>
          </p:nvPr>
        </p:nvSpPr>
        <p:spPr/>
        <p:txBody>
          <a:bodyPr/>
          <a:lstStyle/>
          <a:p>
            <a:pPr>
              <a:lnSpc>
                <a:spcPct val="80000"/>
              </a:lnSpc>
            </a:pPr>
            <a:r>
              <a:rPr lang="ru-RU" sz="2000"/>
              <a:t>За столиком в кафе сидит привлекательная девушка, пересматривает меню, посматривает на часы и нервно затягивается длинной тонкой сигаретой. Через  пять минут красавица с сигаретой встречает аккуратного ароматного юношу, который, очевидно опоздал на встречу. И матерными словами объясняет, что не любит ни кого ожидать. По-видимому, неправду говорят, что курение помогает успокоиться...</a:t>
            </a:r>
            <a:br>
              <a:rPr lang="ru-RU" sz="2000"/>
            </a:br>
            <a:endParaRPr lang="ru-RU" sz="2000"/>
          </a:p>
        </p:txBody>
      </p:sp>
      <p:pic>
        <p:nvPicPr>
          <p:cNvPr id="6" name="Picture 3" descr="C:\Users\user\Pictures\75333.jpg"/>
          <p:cNvPicPr>
            <a:picLocks noChangeAspect="1" noChangeArrowheads="1"/>
          </p:cNvPicPr>
          <p:nvPr/>
        </p:nvPicPr>
        <p:blipFill>
          <a:blip r:embed="rId2"/>
          <a:srcRect/>
          <a:stretch>
            <a:fillRect/>
          </a:stretch>
        </p:blipFill>
        <p:spPr bwMode="auto">
          <a:xfrm>
            <a:off x="900113" y="1557338"/>
            <a:ext cx="3384550" cy="41052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8"/>
          <p:cNvSpPr>
            <a:spLocks noGrp="1" noChangeArrowheads="1"/>
          </p:cNvSpPr>
          <p:nvPr>
            <p:ph type="title"/>
          </p:nvPr>
        </p:nvSpPr>
        <p:spPr/>
        <p:txBody>
          <a:bodyPr/>
          <a:lstStyle/>
          <a:p>
            <a:endParaRPr lang="ru-RU"/>
          </a:p>
        </p:txBody>
      </p:sp>
      <p:sp>
        <p:nvSpPr>
          <p:cNvPr id="19461" name="Rectangle 5"/>
          <p:cNvSpPr>
            <a:spLocks noGrp="1" noChangeArrowheads="1"/>
          </p:cNvSpPr>
          <p:nvPr>
            <p:ph type="body" sz="half" idx="1"/>
          </p:nvPr>
        </p:nvSpPr>
        <p:spPr/>
        <p:txBody>
          <a:bodyPr/>
          <a:lstStyle/>
          <a:p>
            <a:pPr>
              <a:lnSpc>
                <a:spcPct val="80000"/>
              </a:lnSpc>
            </a:pPr>
            <a:r>
              <a:rPr lang="ru-RU" sz="2000"/>
              <a:t>Нередко причиной недовольства юношей и мужчин является само курение их подруг. - В девушке человек ищет прежде всего нежность и женственность. - Еще от времен, когда человечество обитало в пещерах, грубость, запах дыма были "мужскими" приметами. Ни популярных обид агрессивных "амазонок", ни делового стиля бизнес-леди, не заменят женской привлекательности, что во все века будет источником вдохновения влюбленных мужчин </a:t>
            </a:r>
          </a:p>
        </p:txBody>
      </p:sp>
      <p:pic>
        <p:nvPicPr>
          <p:cNvPr id="19466" name="Picture 10" descr="kyrenie_starost_"/>
          <p:cNvPicPr>
            <a:picLocks noGrp="1" noChangeAspect="1" noChangeArrowheads="1"/>
          </p:cNvPicPr>
          <p:nvPr>
            <p:ph sz="half" idx="2"/>
          </p:nvPr>
        </p:nvPicPr>
        <p:blipFill>
          <a:blip r:embed="rId2"/>
          <a:stretch>
            <a:fillRect/>
          </a:stretch>
        </p:blipFill>
        <p:spPr>
          <a:xfrm>
            <a:off x="5727700" y="2436812"/>
            <a:ext cx="1879600" cy="28575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246188" y="215900"/>
            <a:ext cx="7200900" cy="1431925"/>
          </a:xfrm>
          <a:prstGeom prst="rect">
            <a:avLst/>
          </a:prstGeom>
          <a:noFill/>
          <a:ln w="9525">
            <a:noFill/>
            <a:miter lim="800000"/>
            <a:headEnd/>
            <a:tailEnd/>
          </a:ln>
          <a:effectLst/>
        </p:spPr>
        <p:txBody>
          <a:bodyPr anchor="b"/>
          <a:lstStyle/>
          <a:p>
            <a:pPr algn="ctr"/>
            <a:endParaRPr lang="ru-RU" sz="2800">
              <a:solidFill>
                <a:schemeClr val="tx2"/>
              </a:solidFill>
              <a:effectLst>
                <a:outerShdw blurRad="38100" dist="38100" dir="2700000" algn="tl">
                  <a:srgbClr val="FFFFFF"/>
                </a:outerShdw>
              </a:effectLst>
              <a:latin typeface="Verdana" pitchFamily="34" charset="0"/>
            </a:endParaRPr>
          </a:p>
        </p:txBody>
      </p:sp>
      <p:pic>
        <p:nvPicPr>
          <p:cNvPr id="117763" name="Picture 3" descr="4955601_fdcf8182"/>
          <p:cNvPicPr>
            <a:picLocks noChangeAspect="1" noChangeArrowheads="1"/>
          </p:cNvPicPr>
          <p:nvPr/>
        </p:nvPicPr>
        <p:blipFill>
          <a:blip r:embed="rId2"/>
          <a:srcRect/>
          <a:stretch>
            <a:fillRect/>
          </a:stretch>
        </p:blipFill>
        <p:spPr bwMode="auto">
          <a:xfrm>
            <a:off x="971550" y="333375"/>
            <a:ext cx="7129463" cy="5343525"/>
          </a:xfrm>
          <a:prstGeom prst="rect">
            <a:avLst/>
          </a:prstGeom>
          <a:noFill/>
        </p:spPr>
      </p:pic>
      <p:sp>
        <p:nvSpPr>
          <p:cNvPr id="117764" name="Rectangle 4"/>
          <p:cNvSpPr>
            <a:spLocks noChangeArrowheads="1"/>
          </p:cNvSpPr>
          <p:nvPr/>
        </p:nvSpPr>
        <p:spPr bwMode="auto">
          <a:xfrm>
            <a:off x="36513" y="5430838"/>
            <a:ext cx="9144000" cy="1311275"/>
          </a:xfrm>
          <a:prstGeom prst="rect">
            <a:avLst/>
          </a:prstGeom>
          <a:noFill/>
          <a:ln w="9525">
            <a:noFill/>
            <a:miter lim="800000"/>
            <a:headEnd/>
            <a:tailEnd/>
          </a:ln>
          <a:effectLst/>
        </p:spPr>
        <p:txBody>
          <a:bodyPr anchor="ctr">
            <a:spAutoFit/>
          </a:bodyPr>
          <a:lstStyle/>
          <a:p>
            <a:pPr algn="ctr">
              <a:tabLst>
                <a:tab pos="457200" algn="l"/>
              </a:tabLst>
            </a:pPr>
            <a:r>
              <a:rPr lang="ru-RU" sz="4000" b="1">
                <a:solidFill>
                  <a:srgbClr val="FF0000"/>
                </a:solidFill>
                <a:latin typeface="Tahoma" pitchFamily="34" charset="0"/>
              </a:rPr>
              <a:t>Если они не умирают молодыми, то становятся красавицами.</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normAutofit fontScale="90000"/>
          </a:bodyPr>
          <a:lstStyle/>
          <a:p>
            <a:r>
              <a:rPr lang="ru-RU" sz="4000"/>
              <a:t>«Табак приносит вред телу, разрушает разум, отупляет целые нации» (О. де Бальзак);</a:t>
            </a:r>
          </a:p>
        </p:txBody>
      </p:sp>
      <p:pic>
        <p:nvPicPr>
          <p:cNvPr id="24583" name="Picture 7" descr="kyr_sm3"/>
          <p:cNvPicPr>
            <a:picLocks noGrp="1" noChangeAspect="1" noChangeArrowheads="1"/>
          </p:cNvPicPr>
          <p:nvPr>
            <p:ph sz="half" idx="1"/>
          </p:nvPr>
        </p:nvPicPr>
        <p:blipFill>
          <a:blip r:embed="rId2"/>
          <a:srcRect/>
          <a:stretch>
            <a:fillRect/>
          </a:stretch>
        </p:blipFill>
        <p:spPr>
          <a:xfrm>
            <a:off x="611188" y="2922588"/>
            <a:ext cx="3294062" cy="2743200"/>
          </a:xfrm>
        </p:spPr>
      </p:pic>
      <p:sp>
        <p:nvSpPr>
          <p:cNvPr id="24582" name="Rectangle 6"/>
          <p:cNvSpPr>
            <a:spLocks noGrp="1" noChangeArrowheads="1"/>
          </p:cNvSpPr>
          <p:nvPr>
            <p:ph type="body" sz="half" idx="2"/>
          </p:nvPr>
        </p:nvSpPr>
        <p:spPr>
          <a:xfrm>
            <a:off x="4787900" y="1846263"/>
            <a:ext cx="3898900" cy="5011737"/>
          </a:xfrm>
        </p:spPr>
        <p:txBody>
          <a:bodyPr/>
          <a:lstStyle/>
          <a:p>
            <a:pPr>
              <a:lnSpc>
                <a:spcPct val="80000"/>
              </a:lnSpc>
            </a:pPr>
            <a:r>
              <a:rPr lang="ru-RU" sz="2000"/>
              <a:t>Курильщики значительно подрывают свое здоровье и сокращают себе жизнь. Каждая сигарета сокращает жизнь на 8-15 минут. У курильщиков в 2-3 раза чаще бывают сердечно-сосудистые заболевания, в 15-30 раз чаще - рак легких, в 13 раз чаще - стенокардия, в 12 - инфаркт миокарда, в 10 - язва желудка. Курильщики чаще страдают ОРЗ, бронхитами, астмами, у них нарушаются зрение и слух. Часто развивается рак губы, гортани, голосовых связок, пищевода.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ru-RU" sz="4000"/>
              <a:t>* Курение - это пожароопасность </a:t>
            </a:r>
          </a:p>
        </p:txBody>
      </p:sp>
      <p:pic>
        <p:nvPicPr>
          <p:cNvPr id="21510" name="Picture 6" descr="курение1"/>
          <p:cNvPicPr>
            <a:picLocks noGrp="1" noChangeAspect="1" noChangeArrowheads="1"/>
          </p:cNvPicPr>
          <p:nvPr>
            <p:ph idx="1"/>
          </p:nvPr>
        </p:nvPicPr>
        <p:blipFill>
          <a:blip r:embed="rId2"/>
          <a:stretch>
            <a:fillRect/>
          </a:stretch>
        </p:blipFill>
        <p:spPr>
          <a:xfrm>
            <a:off x="4181475" y="3641725"/>
            <a:ext cx="1238250" cy="85725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WordArt 4"/>
          <p:cNvSpPr>
            <a:spLocks noChangeArrowheads="1" noChangeShapeType="1" noTextEdit="1"/>
          </p:cNvSpPr>
          <p:nvPr/>
        </p:nvSpPr>
        <p:spPr bwMode="auto">
          <a:xfrm>
            <a:off x="1285875" y="3000375"/>
            <a:ext cx="6840538" cy="1512888"/>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Пассивное курение.</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066800" y="457200"/>
            <a:ext cx="7429500" cy="579438"/>
          </a:xfrm>
          <a:prstGeom prst="rect">
            <a:avLst/>
          </a:prstGeom>
          <a:noFill/>
          <a:ln w="9525">
            <a:noFill/>
            <a:miter lim="800000"/>
            <a:headEnd/>
            <a:tailEnd/>
          </a:ln>
          <a:effectLst/>
        </p:spPr>
        <p:txBody>
          <a:bodyPr wrap="none" anchor="ctr">
            <a:spAutoFit/>
          </a:bodyPr>
          <a:lstStyle/>
          <a:p>
            <a:pPr algn="just"/>
            <a:r>
              <a:rPr lang="ru-RU" sz="3200" b="1" i="1" u="sng"/>
              <a:t>«Пассивый курильщик» - кто это?</a:t>
            </a:r>
          </a:p>
        </p:txBody>
      </p:sp>
      <p:pic>
        <p:nvPicPr>
          <p:cNvPr id="128003" name="Picture 3" descr="iCAWNOKTJ"/>
          <p:cNvPicPr>
            <a:picLocks noChangeAspect="1" noChangeArrowheads="1"/>
          </p:cNvPicPr>
          <p:nvPr/>
        </p:nvPicPr>
        <p:blipFill>
          <a:blip r:embed="rId2"/>
          <a:srcRect/>
          <a:stretch>
            <a:fillRect/>
          </a:stretch>
        </p:blipFill>
        <p:spPr bwMode="auto">
          <a:xfrm rot="-1698735">
            <a:off x="685800" y="1752600"/>
            <a:ext cx="2743200" cy="2139950"/>
          </a:xfrm>
          <a:prstGeom prst="rect">
            <a:avLst/>
          </a:prstGeom>
          <a:noFill/>
          <a:ln w="57150">
            <a:solidFill>
              <a:srgbClr val="000000"/>
            </a:solidFill>
            <a:miter lim="800000"/>
            <a:headEnd/>
            <a:tailEnd/>
          </a:ln>
        </p:spPr>
      </p:pic>
      <p:pic>
        <p:nvPicPr>
          <p:cNvPr id="128004" name="Picture 4"/>
          <p:cNvPicPr>
            <a:picLocks noChangeAspect="1" noChangeArrowheads="1"/>
          </p:cNvPicPr>
          <p:nvPr/>
        </p:nvPicPr>
        <p:blipFill>
          <a:blip r:embed="rId3"/>
          <a:srcRect/>
          <a:stretch>
            <a:fillRect/>
          </a:stretch>
        </p:blipFill>
        <p:spPr bwMode="auto">
          <a:xfrm rot="1717050">
            <a:off x="5638800" y="1828800"/>
            <a:ext cx="2667000" cy="2058988"/>
          </a:xfrm>
          <a:prstGeom prst="rect">
            <a:avLst/>
          </a:prstGeom>
          <a:noFill/>
          <a:ln w="76200">
            <a:solidFill>
              <a:srgbClr val="000000"/>
            </a:solidFill>
            <a:miter lim="800000"/>
            <a:headEnd/>
            <a:tailEnd/>
          </a:ln>
        </p:spPr>
      </p:pic>
      <p:sp>
        <p:nvSpPr>
          <p:cNvPr id="128005" name="Rectangle 5"/>
          <p:cNvSpPr>
            <a:spLocks noChangeArrowheads="1"/>
          </p:cNvSpPr>
          <p:nvPr/>
        </p:nvSpPr>
        <p:spPr bwMode="auto">
          <a:xfrm>
            <a:off x="533400" y="5791200"/>
            <a:ext cx="8183563" cy="457200"/>
          </a:xfrm>
          <a:prstGeom prst="rect">
            <a:avLst/>
          </a:prstGeom>
          <a:noFill/>
          <a:ln w="9525">
            <a:noFill/>
            <a:miter lim="800000"/>
            <a:headEnd/>
            <a:tailEnd/>
          </a:ln>
          <a:effectLst/>
        </p:spPr>
        <p:txBody>
          <a:bodyPr anchor="ctr">
            <a:spAutoFit/>
          </a:bodyPr>
          <a:lstStyle/>
          <a:p>
            <a:r>
              <a:rPr lang="ru-RU" sz="2400"/>
              <a:t>«Пассивное курение» - это вдыхание дыма от курящих </a:t>
            </a:r>
          </a:p>
        </p:txBody>
      </p:sp>
      <p:pic>
        <p:nvPicPr>
          <p:cNvPr id="128006" name="Picture 6" descr="i"/>
          <p:cNvPicPr>
            <a:picLocks noChangeAspect="1" noChangeArrowheads="1"/>
          </p:cNvPicPr>
          <p:nvPr/>
        </p:nvPicPr>
        <p:blipFill>
          <a:blip r:embed="rId4"/>
          <a:srcRect/>
          <a:stretch>
            <a:fillRect/>
          </a:stretch>
        </p:blipFill>
        <p:spPr bwMode="auto">
          <a:xfrm>
            <a:off x="3733800" y="3505200"/>
            <a:ext cx="1436688" cy="1981200"/>
          </a:xfrm>
          <a:prstGeom prst="rect">
            <a:avLst/>
          </a:prstGeom>
          <a:noFill/>
          <a:ln w="57150">
            <a:solidFill>
              <a:srgbClr val="000000"/>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8d66c9934dc97d1e4608a9cccbb_prev"/>
          <p:cNvPicPr>
            <a:picLocks noChangeAspect="1" noChangeArrowheads="1"/>
          </p:cNvPicPr>
          <p:nvPr/>
        </p:nvPicPr>
        <p:blipFill>
          <a:blip r:embed="rId2"/>
          <a:srcRect/>
          <a:stretch>
            <a:fillRect/>
          </a:stretch>
        </p:blipFill>
        <p:spPr bwMode="auto">
          <a:xfrm>
            <a:off x="2514600" y="1295400"/>
            <a:ext cx="4114800" cy="2762250"/>
          </a:xfrm>
          <a:prstGeom prst="rect">
            <a:avLst/>
          </a:prstGeom>
          <a:noFill/>
          <a:ln w="76200">
            <a:solidFill>
              <a:srgbClr val="000000"/>
            </a:solidFill>
            <a:miter lim="800000"/>
            <a:headEnd/>
            <a:tailEnd/>
          </a:ln>
        </p:spPr>
      </p:pic>
      <p:sp>
        <p:nvSpPr>
          <p:cNvPr id="123907" name="Line 3"/>
          <p:cNvSpPr>
            <a:spLocks noChangeShapeType="1"/>
          </p:cNvSpPr>
          <p:nvPr/>
        </p:nvSpPr>
        <p:spPr bwMode="auto">
          <a:xfrm>
            <a:off x="4953000" y="1981200"/>
            <a:ext cx="0" cy="0"/>
          </a:xfrm>
          <a:prstGeom prst="line">
            <a:avLst/>
          </a:prstGeom>
          <a:noFill/>
          <a:ln w="9525">
            <a:solidFill>
              <a:schemeClr val="tx1"/>
            </a:solidFill>
            <a:round/>
            <a:headEnd/>
            <a:tailEnd type="triangle" w="med" len="med"/>
          </a:ln>
          <a:effectLst/>
        </p:spPr>
        <p:txBody>
          <a:bodyPr/>
          <a:lstStyle/>
          <a:p>
            <a:endParaRPr lang="ru-RU"/>
          </a:p>
        </p:txBody>
      </p:sp>
      <p:sp>
        <p:nvSpPr>
          <p:cNvPr id="123908" name="Line 4"/>
          <p:cNvSpPr>
            <a:spLocks noChangeShapeType="1"/>
          </p:cNvSpPr>
          <p:nvPr/>
        </p:nvSpPr>
        <p:spPr bwMode="auto">
          <a:xfrm>
            <a:off x="4648200" y="4114800"/>
            <a:ext cx="0" cy="990600"/>
          </a:xfrm>
          <a:prstGeom prst="line">
            <a:avLst/>
          </a:prstGeom>
          <a:noFill/>
          <a:ln w="76200">
            <a:solidFill>
              <a:srgbClr val="FF3300"/>
            </a:solidFill>
            <a:round/>
            <a:headEnd/>
            <a:tailEnd type="triangle" w="med" len="med"/>
          </a:ln>
          <a:effectLst/>
        </p:spPr>
        <p:txBody>
          <a:bodyPr/>
          <a:lstStyle/>
          <a:p>
            <a:endParaRPr lang="ru-RU"/>
          </a:p>
        </p:txBody>
      </p:sp>
      <p:sp>
        <p:nvSpPr>
          <p:cNvPr id="123909" name="Rectangle 5"/>
          <p:cNvSpPr>
            <a:spLocks noChangeArrowheads="1"/>
          </p:cNvSpPr>
          <p:nvPr/>
        </p:nvSpPr>
        <p:spPr bwMode="auto">
          <a:xfrm>
            <a:off x="609600" y="5105400"/>
            <a:ext cx="8223250" cy="1035050"/>
          </a:xfrm>
          <a:prstGeom prst="rect">
            <a:avLst/>
          </a:prstGeom>
          <a:noFill/>
          <a:ln w="28575">
            <a:solidFill>
              <a:schemeClr val="tx1"/>
            </a:solidFill>
            <a:miter lim="800000"/>
            <a:headEnd/>
            <a:tailEnd/>
          </a:ln>
          <a:effectLst/>
        </p:spPr>
        <p:txBody>
          <a:bodyPr anchor="ctr">
            <a:spAutoFit/>
          </a:bodyPr>
          <a:lstStyle/>
          <a:p>
            <a:pPr algn="ctr"/>
            <a:r>
              <a:rPr lang="ru-RU" sz="2000" b="1"/>
              <a:t>Листья табака обладают способностью избирательно накапливать радиоактивные элементы, выпадающие с осадками, и в первую очередь радиоактивный полоний. </a:t>
            </a:r>
          </a:p>
        </p:txBody>
      </p:sp>
      <p:sp>
        <p:nvSpPr>
          <p:cNvPr id="123910" name="Rectangle 6"/>
          <p:cNvSpPr>
            <a:spLocks noChangeArrowheads="1"/>
          </p:cNvSpPr>
          <p:nvPr/>
        </p:nvSpPr>
        <p:spPr bwMode="auto">
          <a:xfrm>
            <a:off x="609600" y="304800"/>
            <a:ext cx="7935913" cy="519113"/>
          </a:xfrm>
          <a:prstGeom prst="rect">
            <a:avLst/>
          </a:prstGeom>
          <a:noFill/>
          <a:ln w="9525">
            <a:noFill/>
            <a:miter lim="800000"/>
            <a:headEnd/>
            <a:tailEnd/>
          </a:ln>
          <a:effectLst/>
        </p:spPr>
        <p:txBody>
          <a:bodyPr wrap="none" anchor="ctr">
            <a:spAutoFit/>
          </a:bodyPr>
          <a:lstStyle/>
          <a:p>
            <a:r>
              <a:rPr lang="ru-RU" sz="2800" b="1" i="1" u="sng"/>
              <a:t>Курить или не курить? Вот в чем вопрос.</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609600" y="685800"/>
            <a:ext cx="7997825" cy="1917700"/>
          </a:xfrm>
          <a:prstGeom prst="rect">
            <a:avLst/>
          </a:prstGeom>
          <a:noFill/>
          <a:ln w="9525">
            <a:noFill/>
            <a:miter lim="800000"/>
            <a:headEnd/>
            <a:tailEnd/>
          </a:ln>
          <a:effectLst/>
        </p:spPr>
        <p:txBody>
          <a:bodyPr wrap="none" anchor="ctr">
            <a:spAutoFit/>
          </a:bodyPr>
          <a:lstStyle/>
          <a:p>
            <a:pPr algn="ctr"/>
            <a:r>
              <a:rPr lang="ru-RU" sz="2400"/>
              <a:t>«Пассивный курильщик», </a:t>
            </a:r>
          </a:p>
          <a:p>
            <a:pPr algn="ctr"/>
            <a:r>
              <a:rPr lang="ru-RU" sz="2400"/>
              <a:t>который </a:t>
            </a:r>
            <a:r>
              <a:rPr lang="ru-RU" sz="2400" u="sng"/>
              <a:t>в течение 1 часа</a:t>
            </a:r>
            <a:r>
              <a:rPr lang="ru-RU" sz="2400"/>
              <a:t> находится в помещение</a:t>
            </a:r>
          </a:p>
          <a:p>
            <a:pPr algn="ctr"/>
            <a:r>
              <a:rPr lang="ru-RU" sz="2400"/>
              <a:t> с активными курильщиками, </a:t>
            </a:r>
          </a:p>
          <a:p>
            <a:pPr algn="ctr"/>
            <a:r>
              <a:rPr lang="ru-RU" sz="2400"/>
              <a:t>вдыхает такую дозу  дыма, которая равносильна тому,</a:t>
            </a:r>
          </a:p>
          <a:p>
            <a:pPr algn="ctr"/>
            <a:r>
              <a:rPr lang="ru-RU" sz="2400"/>
              <a:t> если бы человек выкурил сигарету сам. </a:t>
            </a:r>
          </a:p>
        </p:txBody>
      </p:sp>
      <p:pic>
        <p:nvPicPr>
          <p:cNvPr id="126979" name="Picture 3" descr="iCARCV9BE"/>
          <p:cNvPicPr>
            <a:picLocks noChangeAspect="1" noChangeArrowheads="1"/>
          </p:cNvPicPr>
          <p:nvPr/>
        </p:nvPicPr>
        <p:blipFill>
          <a:blip r:embed="rId2"/>
          <a:srcRect/>
          <a:stretch>
            <a:fillRect/>
          </a:stretch>
        </p:blipFill>
        <p:spPr bwMode="auto">
          <a:xfrm>
            <a:off x="2667000" y="2895600"/>
            <a:ext cx="3633788" cy="2903538"/>
          </a:xfrm>
          <a:prstGeom prst="rect">
            <a:avLst/>
          </a:prstGeom>
          <a:noFill/>
          <a:ln w="76200">
            <a:solidFill>
              <a:srgbClr val="FF3300"/>
            </a:solid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346075" y="579438"/>
            <a:ext cx="8734425" cy="884237"/>
          </a:xfrm>
          <a:prstGeom prst="rect">
            <a:avLst/>
          </a:prstGeom>
          <a:noFill/>
          <a:ln w="9525">
            <a:noFill/>
            <a:miter lim="800000"/>
            <a:headEnd/>
            <a:tailEnd/>
          </a:ln>
          <a:effectLst/>
        </p:spPr>
        <p:txBody>
          <a:bodyPr wrap="none" anchor="ctr">
            <a:spAutoFit/>
          </a:bodyPr>
          <a:lstStyle/>
          <a:p>
            <a:pPr algn="ctr"/>
            <a:r>
              <a:rPr lang="ru-RU" sz="2400"/>
              <a:t>Крайне опасно курить в помещении, </a:t>
            </a:r>
          </a:p>
          <a:p>
            <a:pPr algn="ctr"/>
            <a:r>
              <a:rPr lang="ru-RU" sz="2400"/>
              <a:t>где находится </a:t>
            </a:r>
            <a:r>
              <a:rPr lang="ru-RU" sz="2800" u="sng"/>
              <a:t>маленький ребенок или будущая мать</a:t>
            </a:r>
            <a:r>
              <a:rPr lang="ru-RU" sz="2400"/>
              <a:t> </a:t>
            </a:r>
          </a:p>
        </p:txBody>
      </p:sp>
      <p:pic>
        <p:nvPicPr>
          <p:cNvPr id="129027" name="Picture 3" descr="fdeti85"/>
          <p:cNvPicPr>
            <a:picLocks noChangeAspect="1" noChangeArrowheads="1"/>
          </p:cNvPicPr>
          <p:nvPr/>
        </p:nvPicPr>
        <p:blipFill>
          <a:blip r:embed="rId2"/>
          <a:srcRect/>
          <a:stretch>
            <a:fillRect/>
          </a:stretch>
        </p:blipFill>
        <p:spPr bwMode="auto">
          <a:xfrm>
            <a:off x="914400" y="2057400"/>
            <a:ext cx="3200400" cy="3648075"/>
          </a:xfrm>
          <a:prstGeom prst="rect">
            <a:avLst/>
          </a:prstGeom>
          <a:noFill/>
          <a:ln w="76200">
            <a:solidFill>
              <a:srgbClr val="FF3300"/>
            </a:solidFill>
            <a:miter lim="800000"/>
            <a:headEnd/>
            <a:tailEnd/>
          </a:ln>
        </p:spPr>
      </p:pic>
      <p:pic>
        <p:nvPicPr>
          <p:cNvPr id="129028" name="Picture 4" descr="54"/>
          <p:cNvPicPr>
            <a:picLocks noChangeAspect="1" noChangeArrowheads="1"/>
          </p:cNvPicPr>
          <p:nvPr/>
        </p:nvPicPr>
        <p:blipFill>
          <a:blip r:embed="rId3"/>
          <a:srcRect/>
          <a:stretch>
            <a:fillRect/>
          </a:stretch>
        </p:blipFill>
        <p:spPr bwMode="auto">
          <a:xfrm>
            <a:off x="5562600" y="3124200"/>
            <a:ext cx="2514600" cy="1893888"/>
          </a:xfrm>
          <a:prstGeom prst="rect">
            <a:avLst/>
          </a:prstGeom>
          <a:noFill/>
          <a:ln w="76200">
            <a:solidFill>
              <a:srgbClr val="FF3300"/>
            </a:solid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WordArt 2"/>
          <p:cNvSpPr>
            <a:spLocks noChangeArrowheads="1" noChangeShapeType="1" noTextEdit="1"/>
          </p:cNvSpPr>
          <p:nvPr/>
        </p:nvSpPr>
        <p:spPr bwMode="auto">
          <a:xfrm>
            <a:off x="762000" y="1066800"/>
            <a:ext cx="7696200" cy="3962400"/>
          </a:xfrm>
          <a:prstGeom prst="rect">
            <a:avLst/>
          </a:prstGeom>
        </p:spPr>
        <p:txBody>
          <a:bodyPr spcFirstLastPara="1" wrap="none" fromWordArt="1">
            <a:prstTxWarp prst="textArchUp">
              <a:avLst>
                <a:gd name="adj" fmla="val 10800000"/>
              </a:avLst>
            </a:prstTxWarp>
          </a:bodyPr>
          <a:lstStyle/>
          <a:p>
            <a:pPr algn="ctr"/>
            <a:r>
              <a:rPr lang="ru-RU" sz="3600" kern="10">
                <a:ln w="9525">
                  <a:solidFill>
                    <a:srgbClr val="000000"/>
                  </a:solidFill>
                  <a:round/>
                  <a:headEnd/>
                  <a:tailEnd/>
                </a:ln>
                <a:solidFill>
                  <a:srgbClr val="000000"/>
                </a:solidFill>
                <a:latin typeface="Arial"/>
                <a:cs typeface="Arial"/>
              </a:rPr>
              <a:t>ТАБАЧНЫЙ ДЫМ</a:t>
            </a:r>
          </a:p>
        </p:txBody>
      </p:sp>
      <p:pic>
        <p:nvPicPr>
          <p:cNvPr id="130051" name="Picture 3" descr="54"/>
          <p:cNvPicPr>
            <a:picLocks noChangeAspect="1" noChangeArrowheads="1"/>
          </p:cNvPicPr>
          <p:nvPr/>
        </p:nvPicPr>
        <p:blipFill>
          <a:blip r:embed="rId2"/>
          <a:srcRect/>
          <a:stretch>
            <a:fillRect/>
          </a:stretch>
        </p:blipFill>
        <p:spPr bwMode="auto">
          <a:xfrm>
            <a:off x="1600200" y="2514600"/>
            <a:ext cx="2514600" cy="1893888"/>
          </a:xfrm>
          <a:prstGeom prst="rect">
            <a:avLst/>
          </a:prstGeom>
          <a:noFill/>
          <a:ln w="76200">
            <a:solidFill>
              <a:srgbClr val="FF3300"/>
            </a:solidFill>
            <a:miter lim="800000"/>
            <a:headEnd/>
            <a:tailEnd/>
          </a:ln>
        </p:spPr>
      </p:pic>
      <p:sp>
        <p:nvSpPr>
          <p:cNvPr id="130052" name="Rectangle 4"/>
          <p:cNvSpPr>
            <a:spLocks noChangeArrowheads="1"/>
          </p:cNvSpPr>
          <p:nvPr/>
        </p:nvSpPr>
        <p:spPr bwMode="auto">
          <a:xfrm>
            <a:off x="381000" y="4800600"/>
            <a:ext cx="8475663" cy="1190625"/>
          </a:xfrm>
          <a:prstGeom prst="rect">
            <a:avLst/>
          </a:prstGeom>
          <a:noFill/>
          <a:ln w="9525">
            <a:noFill/>
            <a:miter lim="800000"/>
            <a:headEnd/>
            <a:tailEnd/>
          </a:ln>
          <a:effectLst/>
        </p:spPr>
        <p:txBody>
          <a:bodyPr anchor="ctr">
            <a:spAutoFit/>
          </a:bodyPr>
          <a:lstStyle/>
          <a:p>
            <a:pPr algn="ctr"/>
            <a:r>
              <a:rPr lang="ru-RU" sz="1800" b="1"/>
              <a:t>задерживает солнечные ультрафиолетовые лучи, </a:t>
            </a:r>
          </a:p>
          <a:p>
            <a:pPr algn="ctr"/>
            <a:r>
              <a:rPr lang="ru-RU" sz="1800" b="1"/>
              <a:t>которые важны для растущего ребенка, </a:t>
            </a:r>
          </a:p>
          <a:p>
            <a:pPr algn="ctr"/>
            <a:r>
              <a:rPr lang="ru-RU" sz="1800" b="1"/>
              <a:t>влияет на обмен веществ, ухудшает усвояемость сахара и разрушает витамин С, необходимый ребенку в период роста </a:t>
            </a:r>
          </a:p>
        </p:txBody>
      </p:sp>
      <p:pic>
        <p:nvPicPr>
          <p:cNvPr id="130053" name="Picture 5" descr="жж"/>
          <p:cNvPicPr>
            <a:picLocks noChangeAspect="1" noChangeArrowheads="1"/>
          </p:cNvPicPr>
          <p:nvPr/>
        </p:nvPicPr>
        <p:blipFill>
          <a:blip r:embed="rId3"/>
          <a:srcRect/>
          <a:stretch>
            <a:fillRect/>
          </a:stretch>
        </p:blipFill>
        <p:spPr bwMode="auto">
          <a:xfrm>
            <a:off x="5334000" y="2362200"/>
            <a:ext cx="2133600" cy="2133600"/>
          </a:xfrm>
          <a:prstGeom prst="rect">
            <a:avLst/>
          </a:prstGeom>
          <a:noFill/>
          <a:ln w="76200">
            <a:solidFill>
              <a:srgbClr val="FF3300"/>
            </a:solidFill>
            <a:miter lim="800000"/>
            <a:headEnd/>
            <a:tailEnd/>
          </a:ln>
        </p:spPr>
      </p:pic>
      <p:sp>
        <p:nvSpPr>
          <p:cNvPr id="130054" name="Line 6"/>
          <p:cNvSpPr>
            <a:spLocks noChangeShapeType="1"/>
          </p:cNvSpPr>
          <p:nvPr/>
        </p:nvSpPr>
        <p:spPr bwMode="auto">
          <a:xfrm flipH="1">
            <a:off x="4114800" y="3429000"/>
            <a:ext cx="1143000" cy="0"/>
          </a:xfrm>
          <a:prstGeom prst="line">
            <a:avLst/>
          </a:prstGeom>
          <a:noFill/>
          <a:ln w="76200">
            <a:solidFill>
              <a:srgbClr val="FF3300"/>
            </a:solidFill>
            <a:round/>
            <a:headEnd/>
            <a:tailEnd type="triangle" w="med" len="med"/>
          </a:ln>
          <a:effectLst/>
        </p:spPr>
        <p:txBody>
          <a:bodyPr/>
          <a:lstStyle/>
          <a:p>
            <a:endParaRPr 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idx="4294967295"/>
          </p:nvPr>
        </p:nvPicPr>
        <p:blipFill>
          <a:blip r:embed="rId2"/>
          <a:srcRect/>
          <a:stretch>
            <a:fillRect/>
          </a:stretch>
        </p:blipFill>
        <p:spPr>
          <a:xfrm>
            <a:off x="0" y="463550"/>
            <a:ext cx="6156325" cy="1236663"/>
          </a:xfrm>
        </p:spPr>
      </p:pic>
      <p:sp>
        <p:nvSpPr>
          <p:cNvPr id="28675" name="Содержимое 2"/>
          <p:cNvSpPr>
            <a:spLocks noGrp="1"/>
          </p:cNvSpPr>
          <p:nvPr>
            <p:ph idx="4294967295"/>
          </p:nvPr>
        </p:nvSpPr>
        <p:spPr>
          <a:xfrm>
            <a:off x="0" y="1341438"/>
            <a:ext cx="8715375" cy="5059362"/>
          </a:xfrm>
        </p:spPr>
        <p:txBody>
          <a:bodyPr lIns="54864" tIns="91440"/>
          <a:lstStyle/>
          <a:p>
            <a:pPr marL="438150" indent="-319088" algn="just">
              <a:buFont typeface="Wingdings" pitchFamily="2" charset="2"/>
              <a:buNone/>
            </a:pPr>
            <a:r>
              <a:rPr lang="ru-RU"/>
              <a:t>	</a:t>
            </a:r>
            <a:r>
              <a:rPr lang="ru-RU" sz="2000"/>
              <a:t>При анализе дыма от сгорания сигареты (побочный дым) установлено, что в нем, по сравнению с основным дымом, поглощаемым курильщиком: </a:t>
            </a:r>
          </a:p>
          <a:p>
            <a:pPr marL="438150" indent="-319088" algn="just">
              <a:buFont typeface="Wingdings" pitchFamily="2" charset="2"/>
              <a:buNone/>
            </a:pPr>
            <a:r>
              <a:rPr lang="ru-RU" sz="2000" b="1"/>
              <a:t>			в 5 раз </a:t>
            </a:r>
            <a:r>
              <a:rPr lang="ru-RU" sz="2000"/>
              <a:t>больше угарного газа </a:t>
            </a:r>
          </a:p>
          <a:p>
            <a:pPr marL="438150" indent="-319088" algn="just">
              <a:buFont typeface="Wingdings" pitchFamily="2" charset="2"/>
              <a:buNone/>
            </a:pPr>
            <a:r>
              <a:rPr lang="ru-RU" sz="2000" b="1"/>
              <a:t>			в 3 раза </a:t>
            </a:r>
            <a:r>
              <a:rPr lang="ru-RU" sz="2000"/>
              <a:t>больше смол и никотина </a:t>
            </a:r>
          </a:p>
          <a:p>
            <a:pPr marL="438150" indent="-319088" algn="just">
              <a:buFont typeface="Wingdings" pitchFamily="2" charset="2"/>
              <a:buNone/>
            </a:pPr>
            <a:r>
              <a:rPr lang="ru-RU" sz="2000" b="1"/>
              <a:t>			в 3 раза </a:t>
            </a:r>
            <a:r>
              <a:rPr lang="ru-RU" sz="2000"/>
              <a:t>больше бензпирена </a:t>
            </a:r>
          </a:p>
          <a:p>
            <a:pPr marL="438150" indent="-319088" algn="just">
              <a:buFont typeface="Wingdings" pitchFamily="2" charset="2"/>
              <a:buNone/>
            </a:pPr>
            <a:r>
              <a:rPr lang="ru-RU" sz="2000" b="1"/>
              <a:t>			в 10 раз </a:t>
            </a:r>
            <a:r>
              <a:rPr lang="ru-RU" sz="2000"/>
              <a:t>больше аммиака </a:t>
            </a:r>
          </a:p>
          <a:p>
            <a:pPr marL="438150" indent="-319088" algn="just">
              <a:buFont typeface="Wingdings" pitchFamily="2" charset="2"/>
              <a:buNone/>
            </a:pPr>
            <a:r>
              <a:rPr lang="ru-RU" sz="2000"/>
              <a:t>	Например, никотин при курении: </a:t>
            </a:r>
            <a:r>
              <a:rPr lang="ru-RU" sz="2000" b="1"/>
              <a:t>20%</a:t>
            </a:r>
            <a:r>
              <a:rPr lang="ru-RU" sz="2000"/>
              <a:t> остается </a:t>
            </a:r>
          </a:p>
          <a:p>
            <a:pPr marL="438150" indent="-319088" algn="just">
              <a:buFont typeface="Wingdings" pitchFamily="2" charset="2"/>
              <a:buNone/>
            </a:pPr>
            <a:r>
              <a:rPr lang="ru-RU" sz="2000"/>
              <a:t>	в организме курящего, </a:t>
            </a:r>
            <a:r>
              <a:rPr lang="ru-RU" sz="2000" b="1"/>
              <a:t>25% </a:t>
            </a:r>
            <a:r>
              <a:rPr lang="ru-RU" sz="2000"/>
              <a:t>разрушается при </a:t>
            </a:r>
          </a:p>
          <a:p>
            <a:pPr marL="438150" indent="-319088" algn="just">
              <a:buFont typeface="Wingdings" pitchFamily="2" charset="2"/>
              <a:buNone/>
            </a:pPr>
            <a:r>
              <a:rPr lang="ru-RU" sz="2000"/>
              <a:t>	сгорании, </a:t>
            </a:r>
            <a:r>
              <a:rPr lang="ru-RU" sz="2000" b="1"/>
              <a:t>5% </a:t>
            </a:r>
            <a:r>
              <a:rPr lang="ru-RU" sz="2000"/>
              <a:t>остается в окурке, </a:t>
            </a:r>
            <a:r>
              <a:rPr lang="ru-RU" sz="2000" b="1"/>
              <a:t>50% </a:t>
            </a:r>
            <a:r>
              <a:rPr lang="ru-RU" sz="2000"/>
              <a:t>- уходит в воздух.</a:t>
            </a:r>
          </a:p>
          <a:p>
            <a:pPr marL="438150" indent="-319088" algn="just">
              <a:buFont typeface="Wingdings" pitchFamily="2" charset="2"/>
              <a:buNone/>
            </a:pPr>
            <a:r>
              <a:rPr lang="ru-RU" sz="2000"/>
              <a:t>	</a:t>
            </a:r>
            <a:r>
              <a:rPr lang="ru-RU" sz="2000" b="1"/>
              <a:t>1 час </a:t>
            </a:r>
            <a:r>
              <a:rPr lang="ru-RU" sz="2000"/>
              <a:t>в накуренном помещении равен </a:t>
            </a:r>
            <a:r>
              <a:rPr lang="ru-RU" sz="2000" b="1"/>
              <a:t>1 сигарете</a:t>
            </a:r>
            <a:r>
              <a:rPr lang="ru-RU" sz="2000"/>
              <a:t>.</a:t>
            </a:r>
          </a:p>
          <a:p>
            <a:pPr marL="438150" indent="-319088" algn="just">
              <a:buFont typeface="Wingdings" pitchFamily="2" charset="2"/>
              <a:buNone/>
            </a:pPr>
            <a:r>
              <a:rPr lang="ru-RU" sz="2000"/>
              <a:t>	Если ребенок живет в квартире, где один из членов семьи выкуривает </a:t>
            </a:r>
            <a:r>
              <a:rPr lang="ru-RU" sz="2000" b="1"/>
              <a:t>1-2</a:t>
            </a:r>
            <a:r>
              <a:rPr lang="ru-RU" sz="2000"/>
              <a:t> пачки сигарет, то у ребенка обнаруживается в моче количество никотина, соответствующее </a:t>
            </a:r>
            <a:r>
              <a:rPr lang="ru-RU" sz="2000" b="1"/>
              <a:t>2-3 сигаретам</a:t>
            </a:r>
            <a:r>
              <a:rPr lang="ru-RU" sz="2000"/>
              <a:t>.</a:t>
            </a:r>
          </a:p>
          <a:p>
            <a:pPr marL="438150" indent="-319088">
              <a:buFont typeface="Wingdings" pitchFamily="2" charset="2"/>
              <a:buNone/>
            </a:pPr>
            <a:endParaRPr lang="ru-RU"/>
          </a:p>
        </p:txBody>
      </p:sp>
      <p:pic>
        <p:nvPicPr>
          <p:cNvPr id="28676" name="Picture 2" descr="C:\Users\user\Pictures\smoke-1_small.jpg"/>
          <p:cNvPicPr>
            <a:picLocks noChangeAspect="1" noChangeArrowheads="1"/>
          </p:cNvPicPr>
          <p:nvPr/>
        </p:nvPicPr>
        <p:blipFill>
          <a:blip r:embed="rId3"/>
          <a:srcRect/>
          <a:stretch>
            <a:fillRect/>
          </a:stretch>
        </p:blipFill>
        <p:spPr bwMode="auto">
          <a:xfrm>
            <a:off x="6143625" y="142875"/>
            <a:ext cx="1219200" cy="1243013"/>
          </a:xfrm>
          <a:prstGeom prst="rect">
            <a:avLst/>
          </a:prstGeom>
          <a:noFill/>
          <a:ln w="9525">
            <a:noFill/>
            <a:miter lim="800000"/>
            <a:headEnd/>
            <a:tailEnd/>
          </a:ln>
        </p:spPr>
      </p:pic>
      <p:pic>
        <p:nvPicPr>
          <p:cNvPr id="28678" name="Picture 6" descr="1225202764_baby"/>
          <p:cNvPicPr>
            <a:picLocks noChangeAspect="1" noChangeArrowheads="1"/>
          </p:cNvPicPr>
          <p:nvPr/>
        </p:nvPicPr>
        <p:blipFill>
          <a:blip r:embed="rId4"/>
          <a:srcRect/>
          <a:stretch>
            <a:fillRect/>
          </a:stretch>
        </p:blipFill>
        <p:spPr bwMode="auto">
          <a:xfrm>
            <a:off x="6877050" y="2708275"/>
            <a:ext cx="2266950" cy="2125663"/>
          </a:xfrm>
          <a:prstGeom prst="rect">
            <a:avLst/>
          </a:prstGeo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ru-RU">
              <a:solidFill>
                <a:srgbClr val="FFCC00"/>
              </a:solidFill>
            </a:endParaRPr>
          </a:p>
        </p:txBody>
      </p:sp>
      <p:sp>
        <p:nvSpPr>
          <p:cNvPr id="77827" name="Rectangle 3"/>
          <p:cNvSpPr>
            <a:spLocks noGrp="1" noChangeArrowheads="1"/>
          </p:cNvSpPr>
          <p:nvPr>
            <p:ph idx="1"/>
          </p:nvPr>
        </p:nvSpPr>
        <p:spPr>
          <a:xfrm>
            <a:off x="457200" y="1600200"/>
            <a:ext cx="8229600" cy="5257800"/>
          </a:xfrm>
        </p:spPr>
        <p:txBody>
          <a:bodyPr/>
          <a:lstStyle/>
          <a:p>
            <a:endParaRPr lang="ru-RU"/>
          </a:p>
        </p:txBody>
      </p:sp>
      <p:sp>
        <p:nvSpPr>
          <p:cNvPr id="77828" name="Rectangle 4"/>
          <p:cNvSpPr>
            <a:spLocks noChangeArrowheads="1"/>
          </p:cNvSpPr>
          <p:nvPr/>
        </p:nvSpPr>
        <p:spPr bwMode="auto">
          <a:xfrm>
            <a:off x="684213" y="1822450"/>
            <a:ext cx="7596187" cy="5035550"/>
          </a:xfrm>
          <a:prstGeom prst="rect">
            <a:avLst/>
          </a:prstGeom>
          <a:noFill/>
          <a:ln w="9525">
            <a:noFill/>
            <a:miter lim="800000"/>
            <a:headEnd/>
            <a:tailEnd/>
          </a:ln>
          <a:effectLst/>
        </p:spPr>
        <p:txBody>
          <a:bodyPr anchor="ctr">
            <a:spAutoFit/>
          </a:bodyPr>
          <a:lstStyle/>
          <a:p>
            <a:r>
              <a:rPr lang="ru-RU" sz="3600"/>
              <a:t>Более 40% населения Земли курит; в год от курения умирает 2500000 человек, то есть каждые 13 секунд; активное курение сокращает жизнь на 8-10 лет, каждая сигарета - на 8-15 минут; за год курильщики выбрасывают в атмосферу 1642720 тонн ядовитых веществ.</a:t>
            </a:r>
          </a:p>
        </p:txBody>
      </p:sp>
      <p:pic>
        <p:nvPicPr>
          <p:cNvPr id="2" name="Заголовок 1"/>
          <p:cNvPicPr>
            <a:picLocks noChangeArrowheads="1"/>
          </p:cNvPicPr>
          <p:nvPr/>
        </p:nvPicPr>
        <p:blipFill>
          <a:blip r:embed="rId2"/>
          <a:srcRect/>
          <a:stretch>
            <a:fillRect/>
          </a:stretch>
        </p:blipFill>
        <p:spPr bwMode="auto">
          <a:xfrm>
            <a:off x="450850" y="152400"/>
            <a:ext cx="5700713" cy="1262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55575"/>
            <a:ext cx="5686425" cy="1252538"/>
          </a:xfrm>
          <a:noFill/>
          <a:ln/>
        </p:spPr>
        <p:txBody>
          <a:bodyPr rIns="45720" rtlCol="0">
            <a:normAutofit/>
            <a:scene3d>
              <a:camera prst="orthographicFront"/>
              <a:lightRig rig="threePt" dir="t">
                <a:rot lat="0" lon="0" rev="4800000"/>
              </a:lightRig>
            </a:scene3d>
            <a:sp3d prstMaterial="matte">
              <a:bevelT w="50800" h="10160"/>
            </a:sp3d>
          </a:bodyPr>
          <a:lstStyle/>
          <a:p>
            <a:pPr fontAlgn="auto">
              <a:spcAft>
                <a:spcPts val="0"/>
              </a:spcAft>
              <a:defRPr/>
            </a:pPr>
            <a:r>
              <a:rPr lang="ru-RU" sz="3600" b="1" kern="1200" cap="all" dirty="0">
                <a:solidFill>
                  <a:schemeClr val="accent1">
                    <a:satMod val="150000"/>
                  </a:schemeClr>
                </a:solidFill>
                <a:effectLst/>
                <a:latin typeface="+mj-lt"/>
                <a:ea typeface="+mj-ea"/>
                <a:cs typeface="+mj-cs"/>
              </a:rPr>
              <a:t>обществоведение</a:t>
            </a:r>
            <a:endParaRPr lang="ru-RU" sz="3600" b="1" kern="1200" cap="all" dirty="0">
              <a:solidFill>
                <a:schemeClr val="accent1">
                  <a:satMod val="150000"/>
                </a:schemeClr>
              </a:solidFill>
              <a:effectLst/>
              <a:latin typeface="+mj-lt"/>
              <a:ea typeface="+mj-ea"/>
              <a:cs typeface="+mj-cs"/>
            </a:endParaRPr>
          </a:p>
        </p:txBody>
      </p:sp>
      <p:sp>
        <p:nvSpPr>
          <p:cNvPr id="10" name="Содержимое 9"/>
          <p:cNvSpPr>
            <a:spLocks noGrp="1"/>
          </p:cNvSpPr>
          <p:nvPr>
            <p:ph idx="4294967295"/>
          </p:nvPr>
        </p:nvSpPr>
        <p:spPr>
          <a:xfrm>
            <a:off x="0" y="1858963"/>
            <a:ext cx="8121650" cy="1985962"/>
          </a:xfrm>
        </p:spPr>
        <p:txBody>
          <a:bodyPr lIns="54864" tIns="91440">
            <a:normAutofit/>
          </a:bodyPr>
          <a:lstStyle/>
          <a:p>
            <a:pPr marL="438150" indent="-319088" algn="just">
              <a:lnSpc>
                <a:spcPct val="90000"/>
              </a:lnSpc>
              <a:buFont typeface="Wingdings" pitchFamily="2" charset="2"/>
              <a:buNone/>
            </a:pPr>
            <a:r>
              <a:rPr lang="ru-RU" sz="2700"/>
              <a:t>	</a:t>
            </a:r>
            <a:r>
              <a:rPr lang="ru-RU" sz="2700" b="1"/>
              <a:t>В XX веке </a:t>
            </a:r>
            <a:r>
              <a:rPr lang="ru-RU" sz="2700"/>
              <a:t>от табака погибли </a:t>
            </a:r>
            <a:r>
              <a:rPr lang="ru-RU" sz="2700" b="1"/>
              <a:t>100 000 000 человек</a:t>
            </a:r>
          </a:p>
          <a:p>
            <a:pPr marL="438150" indent="-319088" algn="just">
              <a:lnSpc>
                <a:spcPct val="90000"/>
              </a:lnSpc>
              <a:buFont typeface="Wingdings" pitchFamily="2" charset="2"/>
              <a:buNone/>
            </a:pPr>
            <a:r>
              <a:rPr lang="ru-RU" sz="2700"/>
              <a:t>	</a:t>
            </a:r>
            <a:r>
              <a:rPr lang="ru-RU" sz="2700" b="1"/>
              <a:t>В XXI веке </a:t>
            </a:r>
            <a:r>
              <a:rPr lang="ru-RU" sz="2700"/>
              <a:t>никотиновая зависимость выйдет на первое место и уложит в могилу </a:t>
            </a:r>
            <a:r>
              <a:rPr lang="ru-RU" sz="2700" b="1"/>
              <a:t>миллиард</a:t>
            </a:r>
            <a:r>
              <a:rPr lang="ru-RU" sz="2700"/>
              <a:t> </a:t>
            </a:r>
            <a:r>
              <a:rPr lang="ru-RU" sz="2700" b="1"/>
              <a:t>землян</a:t>
            </a:r>
          </a:p>
          <a:p>
            <a:pPr marL="438150" indent="-319088" algn="ctr">
              <a:lnSpc>
                <a:spcPct val="90000"/>
              </a:lnSpc>
            </a:pPr>
            <a:endParaRPr lang="ru-RU" sz="2700"/>
          </a:p>
        </p:txBody>
      </p:sp>
      <p:pic>
        <p:nvPicPr>
          <p:cNvPr id="27652" name="Picture 2" descr="C:\Users\user\Pictures\smoke-1_small.jpg"/>
          <p:cNvPicPr>
            <a:picLocks noChangeAspect="1" noChangeArrowheads="1"/>
          </p:cNvPicPr>
          <p:nvPr/>
        </p:nvPicPr>
        <p:blipFill>
          <a:blip r:embed="rId2"/>
          <a:srcRect/>
          <a:stretch>
            <a:fillRect/>
          </a:stretch>
        </p:blipFill>
        <p:spPr bwMode="auto">
          <a:xfrm>
            <a:off x="6143625" y="142875"/>
            <a:ext cx="1219200" cy="1243013"/>
          </a:xfrm>
          <a:prstGeom prst="rect">
            <a:avLst/>
          </a:prstGeom>
          <a:noFill/>
          <a:ln w="9525">
            <a:noFill/>
            <a:miter lim="800000"/>
            <a:headEnd/>
            <a:tailEnd/>
          </a:ln>
        </p:spPr>
      </p:pic>
      <p:pic>
        <p:nvPicPr>
          <p:cNvPr id="27653" name="Picture 3" descr="C:\Users\user\Pictures\444.jpg"/>
          <p:cNvPicPr>
            <a:picLocks noChangeAspect="1" noChangeArrowheads="1"/>
          </p:cNvPicPr>
          <p:nvPr/>
        </p:nvPicPr>
        <p:blipFill>
          <a:blip r:embed="rId3"/>
          <a:srcRect/>
          <a:stretch>
            <a:fillRect/>
          </a:stretch>
        </p:blipFill>
        <p:spPr bwMode="auto">
          <a:xfrm>
            <a:off x="3071813" y="3786188"/>
            <a:ext cx="3225800" cy="2214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AutoShape 3"/>
          <p:cNvSpPr>
            <a:spLocks noChangeArrowheads="1"/>
          </p:cNvSpPr>
          <p:nvPr/>
        </p:nvSpPr>
        <p:spPr bwMode="auto">
          <a:xfrm>
            <a:off x="4932363" y="333375"/>
            <a:ext cx="3959225" cy="1871663"/>
          </a:xfrm>
          <a:prstGeom prst="cloudCallout">
            <a:avLst>
              <a:gd name="adj1" fmla="val -28227"/>
              <a:gd name="adj2" fmla="val 72051"/>
            </a:avLst>
          </a:prstGeom>
          <a:solidFill>
            <a:schemeClr val="accent1"/>
          </a:solidFill>
          <a:ln w="38100">
            <a:solidFill>
              <a:schemeClr val="tx1"/>
            </a:solidFill>
            <a:round/>
            <a:headEnd/>
            <a:tailEnd/>
          </a:ln>
          <a:effectLst/>
        </p:spPr>
        <p:txBody>
          <a:bodyPr/>
          <a:lstStyle/>
          <a:p>
            <a:pPr algn="ctr">
              <a:defRPr/>
            </a:pPr>
            <a:r>
              <a:rPr lang="ru-RU" sz="3600" b="1">
                <a:effectLst>
                  <a:outerShdw blurRad="38100" dist="38100" dir="2700000" algn="tl">
                    <a:srgbClr val="000000"/>
                  </a:outerShdw>
                </a:effectLst>
                <a:latin typeface="Tahoma" pitchFamily="34" charset="0"/>
              </a:rPr>
              <a:t>Страница 8</a:t>
            </a:r>
          </a:p>
        </p:txBody>
      </p:sp>
      <p:sp>
        <p:nvSpPr>
          <p:cNvPr id="110595" name="WordArt 4"/>
          <p:cNvSpPr>
            <a:spLocks noChangeArrowheads="1" noChangeShapeType="1" noTextEdit="1"/>
          </p:cNvSpPr>
          <p:nvPr/>
        </p:nvSpPr>
        <p:spPr bwMode="auto">
          <a:xfrm>
            <a:off x="928688" y="3071813"/>
            <a:ext cx="7632700" cy="2016125"/>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Если  хочешь быть здоров...</a:t>
            </a:r>
          </a:p>
        </p:txBody>
      </p:sp>
      <p:sp>
        <p:nvSpPr>
          <p:cNvPr id="54278" name="AutoShape 6">
            <a:hlinkClick r:id="rId3" action="ppaction://hlinksldjump" highlightClick="1"/>
          </p:cNvPr>
          <p:cNvSpPr>
            <a:spLocks noChangeArrowheads="1"/>
          </p:cNvSpPr>
          <p:nvPr/>
        </p:nvSpPr>
        <p:spPr bwMode="auto">
          <a:xfrm>
            <a:off x="8675688" y="6453188"/>
            <a:ext cx="468312" cy="404812"/>
          </a:xfrm>
          <a:prstGeom prst="actionButtonBackPrevious">
            <a:avLst/>
          </a:prstGeom>
          <a:solidFill>
            <a:schemeClr val="accent2"/>
          </a:solidFill>
          <a:ln w="9525">
            <a:noFill/>
            <a:miter lim="800000"/>
            <a:headEnd/>
            <a:tailEnd/>
          </a:ln>
          <a:effectLst/>
        </p:spPr>
        <p:txBody>
          <a:bodyPr wrap="none" anchor="ctr"/>
          <a:lstStyle/>
          <a:p>
            <a:pPr>
              <a:defRPr/>
            </a:pPr>
            <a:endParaRPr lang="ru-RU" sz="1800">
              <a:effectLst>
                <a:outerShdw blurRad="38100" dist="38100" dir="2700000" algn="tl">
                  <a:srgbClr val="000000">
                    <a:alpha val="43137"/>
                  </a:srgbClr>
                </a:outerShdw>
              </a:effectLst>
              <a:latin typeface="Tahoma"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914400" y="0"/>
            <a:ext cx="8229600" cy="1143000"/>
          </a:xfrm>
        </p:spPr>
        <p:txBody>
          <a:bodyPr anchorCtr="0"/>
          <a:lstStyle/>
          <a:p>
            <a:r>
              <a:rPr lang="ru-RU" sz="6000" b="1">
                <a:solidFill>
                  <a:srgbClr val="FFFF00"/>
                </a:solidFill>
              </a:rPr>
              <a:t>Найди ошибку!</a:t>
            </a:r>
          </a:p>
        </p:txBody>
      </p:sp>
      <p:sp>
        <p:nvSpPr>
          <p:cNvPr id="48131" name="Rectangle 3"/>
          <p:cNvSpPr>
            <a:spLocks noGrp="1" noChangeArrowheads="1"/>
          </p:cNvSpPr>
          <p:nvPr>
            <p:ph type="body" idx="4294967295"/>
          </p:nvPr>
        </p:nvSpPr>
        <p:spPr>
          <a:xfrm>
            <a:off x="0" y="1125538"/>
            <a:ext cx="9144000" cy="5732462"/>
          </a:xfrm>
        </p:spPr>
        <p:txBody>
          <a:bodyPr>
            <a:normAutofit lnSpcReduction="10000"/>
          </a:bodyPr>
          <a:lstStyle/>
          <a:p>
            <a:r>
              <a:rPr lang="ru-RU" sz="2800"/>
              <a:t>Вещества, содержащиеся в табачном дыму, благотворно влияют на развитие организма.</a:t>
            </a:r>
          </a:p>
          <a:p>
            <a:r>
              <a:rPr lang="ru-RU" sz="2800"/>
              <a:t>Чем раньше ты начнёшь курить, тем дольше будешь в этом мире жить.</a:t>
            </a:r>
          </a:p>
          <a:p>
            <a:r>
              <a:rPr lang="ru-RU" sz="2800"/>
              <a:t>Курение является эффективным средством при лечении простудных заболеваний.</a:t>
            </a:r>
          </a:p>
          <a:p>
            <a:r>
              <a:rPr lang="ru-RU" sz="2800"/>
              <a:t>Одна выкуренная сигарета продлевает жизнь на 20 минут.</a:t>
            </a:r>
          </a:p>
          <a:p>
            <a:r>
              <a:rPr lang="ru-RU" sz="2800"/>
              <a:t>Первую сигарету лучше выкурить под присмотром родителей.</a:t>
            </a:r>
          </a:p>
          <a:p>
            <a:r>
              <a:rPr lang="ru-RU" sz="2800"/>
              <a:t>Курят все мои друзья, вместе с ними сижу я.</a:t>
            </a:r>
          </a:p>
          <a:p>
            <a:pPr>
              <a:buFont typeface="Wingdings" pitchFamily="2" charset="2"/>
              <a:buNone/>
            </a:pPr>
            <a:r>
              <a:rPr lang="ru-RU" sz="2800"/>
              <a:t>   Не курю я сигарет - выйдет из меня атлет. </a:t>
            </a:r>
          </a:p>
          <a:p>
            <a:endParaRPr lang="ru-RU"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left)">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wipe(left)">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wipe(left)">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wipe(left)">
                                      <p:cBhvr>
                                        <p:cTn id="27" dur="500"/>
                                        <p:tgtEl>
                                          <p:spTgt spid="48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wipe(left)">
                                      <p:cBhvr>
                                        <p:cTn id="32" dur="500"/>
                                        <p:tgtEl>
                                          <p:spTgt spid="48131">
                                            <p:txEl>
                                              <p:pRg st="5" end="5"/>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48131">
                                            <p:txEl>
                                              <p:pRg st="6" end="6"/>
                                            </p:txEl>
                                          </p:spTgt>
                                        </p:tgtEl>
                                        <p:attrNameLst>
                                          <p:attrName>style.visibility</p:attrName>
                                        </p:attrNameLst>
                                      </p:cBhvr>
                                      <p:to>
                                        <p:strVal val="visible"/>
                                      </p:to>
                                    </p:set>
                                    <p:animEffect transition="in" filter="wipe(left)">
                                      <p:cBhvr>
                                        <p:cTn id="36" dur="500"/>
                                        <p:tgtEl>
                                          <p:spTgt spid="48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ru-RU">
                <a:solidFill>
                  <a:srgbClr val="00CC66"/>
                </a:solidFill>
              </a:rPr>
              <a:t>Это интересно</a:t>
            </a:r>
          </a:p>
        </p:txBody>
      </p:sp>
      <p:sp>
        <p:nvSpPr>
          <p:cNvPr id="131075" name="Rectangle 3"/>
          <p:cNvSpPr>
            <a:spLocks noGrp="1" noChangeArrowheads="1"/>
          </p:cNvSpPr>
          <p:nvPr>
            <p:ph idx="1"/>
          </p:nvPr>
        </p:nvSpPr>
        <p:spPr/>
        <p:txBody>
          <a:bodyPr/>
          <a:lstStyle/>
          <a:p>
            <a:pPr>
              <a:buFont typeface="Wingdings" pitchFamily="2" charset="2"/>
              <a:buNone/>
            </a:pPr>
            <a:r>
              <a:rPr lang="ru-RU"/>
              <a:t>1.Литературный герой Фауст, из одноименного произведения И. Гете, назвал курение «забавой для дураков».</a:t>
            </a:r>
          </a:p>
          <a:p>
            <a:pPr>
              <a:buFont typeface="Wingdings" pitchFamily="2" charset="2"/>
              <a:buNone/>
            </a:pPr>
            <a:r>
              <a:rPr lang="ru-RU"/>
              <a:t>2. В Италии табак в 16 веке был объявлен «забавой дьявола».</a:t>
            </a:r>
          </a:p>
          <a:p>
            <a:pPr>
              <a:buFont typeface="Wingdings" pitchFamily="2" charset="2"/>
              <a:buNone/>
            </a:pPr>
            <a:r>
              <a:rPr lang="ru-RU"/>
              <a:t>3. При царе Алексее Михайловиче за курение секли кнутом, рвали ноздри и ссылали в ссылку.</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fade">
                                      <p:cBhvr>
                                        <p:cTn id="7" dur="768" decel="100000"/>
                                        <p:tgtEl>
                                          <p:spTgt spid="131074"/>
                                        </p:tgtEl>
                                      </p:cBhvr>
                                    </p:animEffect>
                                    <p:animScale>
                                      <p:cBhvr>
                                        <p:cTn id="8" dur="768" decel="100000"/>
                                        <p:tgtEl>
                                          <p:spTgt spid="131074"/>
                                        </p:tgtEl>
                                      </p:cBhvr>
                                      <p:from x="10000" y="10000"/>
                                      <p:to x="200000" y="450000"/>
                                    </p:animScale>
                                    <p:animScale>
                                      <p:cBhvr>
                                        <p:cTn id="9" dur="1230" accel="100000" fill="hold">
                                          <p:stCondLst>
                                            <p:cond delay="768"/>
                                          </p:stCondLst>
                                        </p:cTn>
                                        <p:tgtEl>
                                          <p:spTgt spid="131074"/>
                                        </p:tgtEl>
                                      </p:cBhvr>
                                      <p:from x="200000" y="450000"/>
                                      <p:to x="100000" y="100000"/>
                                    </p:animScale>
                                    <p:set>
                                      <p:cBhvr>
                                        <p:cTn id="10" dur="768" fill="hold"/>
                                        <p:tgtEl>
                                          <p:spTgt spid="131074"/>
                                        </p:tgtEl>
                                        <p:attrNameLst>
                                          <p:attrName>ppt_x</p:attrName>
                                        </p:attrNameLst>
                                      </p:cBhvr>
                                      <p:to>
                                        <p:strVal val="(0.5)"/>
                                      </p:to>
                                    </p:set>
                                    <p:anim from="(0.5)" to="(#ppt_x)" calcmode="lin" valueType="num">
                                      <p:cBhvr>
                                        <p:cTn id="11" dur="1230" accel="100000" fill="hold">
                                          <p:stCondLst>
                                            <p:cond delay="768"/>
                                          </p:stCondLst>
                                        </p:cTn>
                                        <p:tgtEl>
                                          <p:spTgt spid="131074"/>
                                        </p:tgtEl>
                                        <p:attrNameLst>
                                          <p:attrName>ppt_x</p:attrName>
                                        </p:attrNameLst>
                                      </p:cBhvr>
                                    </p:anim>
                                    <p:set>
                                      <p:cBhvr>
                                        <p:cTn id="12" dur="768" fill="hold"/>
                                        <p:tgtEl>
                                          <p:spTgt spid="131074"/>
                                        </p:tgtEl>
                                        <p:attrNameLst>
                                          <p:attrName>ppt_y</p:attrName>
                                        </p:attrNameLst>
                                      </p:cBhvr>
                                      <p:to>
                                        <p:strVal val="(#ppt_y+0.4)"/>
                                      </p:to>
                                    </p:set>
                                    <p:anim from="(#ppt_y+0.4)" to="(#ppt_y)" calcmode="lin" valueType="num">
                                      <p:cBhvr>
                                        <p:cTn id="13" dur="1230" accel="100000" fill="hold">
                                          <p:stCondLst>
                                            <p:cond delay="768"/>
                                          </p:stCondLst>
                                        </p:cTn>
                                        <p:tgtEl>
                                          <p:spTgt spid="13107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31075">
                                            <p:txEl>
                                              <p:pRg st="0" end="0"/>
                                            </p:txEl>
                                          </p:spTgt>
                                        </p:tgtEl>
                                        <p:attrNameLst>
                                          <p:attrName>style.visibility</p:attrName>
                                        </p:attrNameLst>
                                      </p:cBhvr>
                                      <p:to>
                                        <p:strVal val="visible"/>
                                      </p:to>
                                    </p:set>
                                    <p:anim calcmode="lin" valueType="num">
                                      <p:cBhvr>
                                        <p:cTn id="18" dur="500" fill="hold"/>
                                        <p:tgtEl>
                                          <p:spTgt spid="131075">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31075">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3107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31075">
                                            <p:txEl>
                                              <p:pRg st="1" end="1"/>
                                            </p:txEl>
                                          </p:spTgt>
                                        </p:tgtEl>
                                        <p:attrNameLst>
                                          <p:attrName>style.visibility</p:attrName>
                                        </p:attrNameLst>
                                      </p:cBhvr>
                                      <p:to>
                                        <p:strVal val="visible"/>
                                      </p:to>
                                    </p:set>
                                    <p:anim calcmode="lin" valueType="num">
                                      <p:cBhvr>
                                        <p:cTn id="25" dur="500" fill="hold"/>
                                        <p:tgtEl>
                                          <p:spTgt spid="13107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3107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3107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1075">
                                            <p:txEl>
                                              <p:pRg st="2" end="2"/>
                                            </p:txEl>
                                          </p:spTgt>
                                        </p:tgtEl>
                                        <p:attrNameLst>
                                          <p:attrName>style.visibility</p:attrName>
                                        </p:attrNameLst>
                                      </p:cBhvr>
                                      <p:to>
                                        <p:strVal val="visible"/>
                                      </p:to>
                                    </p:set>
                                    <p:anim calcmode="lin" valueType="num">
                                      <p:cBhvr>
                                        <p:cTn id="32" dur="500" fill="hold"/>
                                        <p:tgtEl>
                                          <p:spTgt spid="13107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31075">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31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idx="4294967295"/>
          </p:nvPr>
        </p:nvPicPr>
        <p:blipFill>
          <a:blip r:embed="rId2"/>
          <a:srcRect/>
          <a:stretch>
            <a:fillRect/>
          </a:stretch>
        </p:blipFill>
        <p:spPr>
          <a:xfrm>
            <a:off x="0" y="79375"/>
            <a:ext cx="7370763" cy="1335088"/>
          </a:xfrm>
        </p:spPr>
      </p:pic>
      <p:sp>
        <p:nvSpPr>
          <p:cNvPr id="29699" name="Содержимое 2"/>
          <p:cNvSpPr>
            <a:spLocks noGrp="1"/>
          </p:cNvSpPr>
          <p:nvPr>
            <p:ph idx="4294967295"/>
          </p:nvPr>
        </p:nvSpPr>
        <p:spPr>
          <a:xfrm>
            <a:off x="0" y="1600200"/>
            <a:ext cx="8229600" cy="4525963"/>
          </a:xfrm>
        </p:spPr>
        <p:txBody>
          <a:bodyPr lIns="54864" tIns="91440"/>
          <a:lstStyle/>
          <a:p>
            <a:pPr marL="438150" indent="-319088" algn="just">
              <a:buFont typeface="Wingdings" pitchFamily="2" charset="2"/>
              <a:buNone/>
            </a:pPr>
            <a:r>
              <a:rPr lang="ru-RU"/>
              <a:t>	</a:t>
            </a:r>
            <a:r>
              <a:rPr lang="ru-RU" sz="2000"/>
              <a:t>Не так уж бестолково наше молодое поколение, как ругают его придирчивые предки. С </a:t>
            </a:r>
            <a:r>
              <a:rPr lang="ru-RU" sz="2000" b="1"/>
              <a:t>1998 года </a:t>
            </a:r>
            <a:r>
              <a:rPr lang="ru-RU" sz="2000"/>
              <a:t>процент курящих подростков в возрасте </a:t>
            </a:r>
            <a:r>
              <a:rPr lang="ru-RU" sz="2000" b="1"/>
              <a:t>12-14 лет </a:t>
            </a:r>
            <a:r>
              <a:rPr lang="ru-RU" sz="2000"/>
              <a:t>снизился с </a:t>
            </a:r>
            <a:r>
              <a:rPr lang="ru-RU" sz="2000" b="1"/>
              <a:t>10% </a:t>
            </a:r>
            <a:r>
              <a:rPr lang="ru-RU" sz="2000"/>
              <a:t>до </a:t>
            </a:r>
            <a:r>
              <a:rPr lang="ru-RU" sz="2000" b="1"/>
              <a:t>4%</a:t>
            </a:r>
            <a:r>
              <a:rPr lang="ru-RU" sz="2000"/>
              <a:t>, а в возрасте </a:t>
            </a:r>
            <a:r>
              <a:rPr lang="ru-RU" sz="2000" b="1"/>
              <a:t>15-17 лет </a:t>
            </a:r>
            <a:r>
              <a:rPr lang="ru-RU" sz="2000"/>
              <a:t>- с </a:t>
            </a:r>
            <a:r>
              <a:rPr lang="ru-RU" sz="2000" b="1"/>
              <a:t>21% </a:t>
            </a:r>
            <a:r>
              <a:rPr lang="ru-RU" sz="2000"/>
              <a:t>до </a:t>
            </a:r>
            <a:r>
              <a:rPr lang="ru-RU" sz="2000" b="1"/>
              <a:t>11%</a:t>
            </a:r>
            <a:r>
              <a:rPr lang="ru-RU" sz="2000"/>
              <a:t>. В целом подростки стали меньше курить на </a:t>
            </a:r>
            <a:r>
              <a:rPr lang="ru-RU" sz="2000" b="1"/>
              <a:t>5%</a:t>
            </a:r>
            <a:r>
              <a:rPr lang="ru-RU" sz="2000"/>
              <a:t>, но снижение произошло в основном не за счет тех, кто бросил курить, а за счет тех, кто не приобщился.</a:t>
            </a:r>
            <a:endParaRPr lang="ru-RU"/>
          </a:p>
        </p:txBody>
      </p:sp>
      <p:pic>
        <p:nvPicPr>
          <p:cNvPr id="29700" name="Picture 3" descr="C:\Users\user\Pictures\stop-tabak.gif"/>
          <p:cNvPicPr>
            <a:picLocks noChangeAspect="1" noChangeArrowheads="1"/>
          </p:cNvPicPr>
          <p:nvPr/>
        </p:nvPicPr>
        <p:blipFill>
          <a:blip r:embed="rId3"/>
          <a:srcRect b="17007"/>
          <a:stretch>
            <a:fillRect/>
          </a:stretch>
        </p:blipFill>
        <p:spPr bwMode="auto">
          <a:xfrm>
            <a:off x="3786188" y="4429125"/>
            <a:ext cx="1619250" cy="1928813"/>
          </a:xfrm>
          <a:prstGeom prst="rect">
            <a:avLst/>
          </a:prstGeom>
          <a:noFill/>
          <a:ln w="9525">
            <a:noFill/>
            <a:miter lim="800000"/>
            <a:headEnd/>
            <a:tailEnd/>
          </a:ln>
        </p:spPr>
      </p:pic>
      <p:pic>
        <p:nvPicPr>
          <p:cNvPr id="29701" name="Picture 2" descr="C:\Users\user\Pictures\s88.jpg"/>
          <p:cNvPicPr>
            <a:picLocks noChangeAspect="1" noChangeArrowheads="1"/>
          </p:cNvPicPr>
          <p:nvPr/>
        </p:nvPicPr>
        <p:blipFill>
          <a:blip r:embed="rId4"/>
          <a:srcRect/>
          <a:stretch>
            <a:fillRect/>
          </a:stretch>
        </p:blipFill>
        <p:spPr bwMode="auto">
          <a:xfrm>
            <a:off x="7429500" y="142875"/>
            <a:ext cx="1219200" cy="1219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838200" y="5029200"/>
            <a:ext cx="7686675" cy="641350"/>
          </a:xfrm>
          <a:prstGeom prst="rect">
            <a:avLst/>
          </a:prstGeom>
          <a:noFill/>
          <a:ln w="9525">
            <a:noFill/>
            <a:miter lim="800000"/>
            <a:headEnd/>
            <a:tailEnd/>
          </a:ln>
          <a:effectLst/>
        </p:spPr>
        <p:txBody>
          <a:bodyPr wrap="none">
            <a:spAutoFit/>
          </a:bodyPr>
          <a:lstStyle/>
          <a:p>
            <a:r>
              <a:rPr lang="ru-RU" sz="3600" b="1"/>
              <a:t>Родина табака – Южная Америка</a:t>
            </a:r>
          </a:p>
        </p:txBody>
      </p:sp>
      <p:pic>
        <p:nvPicPr>
          <p:cNvPr id="120835" name="Picture 3" descr="iCAGEFE0D"/>
          <p:cNvPicPr>
            <a:picLocks noChangeAspect="1" noChangeArrowheads="1"/>
          </p:cNvPicPr>
          <p:nvPr/>
        </p:nvPicPr>
        <p:blipFill>
          <a:blip r:embed="rId2"/>
          <a:srcRect/>
          <a:stretch>
            <a:fillRect/>
          </a:stretch>
        </p:blipFill>
        <p:spPr bwMode="auto">
          <a:xfrm>
            <a:off x="2895600" y="990600"/>
            <a:ext cx="3581400" cy="3581400"/>
          </a:xfrm>
          <a:prstGeom prst="rect">
            <a:avLst/>
          </a:prstGeom>
          <a:noFill/>
          <a:ln w="76200">
            <a:solidFill>
              <a:srgbClr val="000000"/>
            </a:solid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4294967295"/>
          </p:nvPr>
        </p:nvSpPr>
        <p:spPr>
          <a:xfrm>
            <a:off x="0" y="0"/>
            <a:ext cx="8229600" cy="6858000"/>
          </a:xfrm>
        </p:spPr>
        <p:txBody>
          <a:bodyPr>
            <a:normAutofit lnSpcReduction="10000"/>
          </a:bodyPr>
          <a:lstStyle/>
          <a:p>
            <a:pPr>
              <a:lnSpc>
                <a:spcPct val="80000"/>
              </a:lnSpc>
              <a:buFont typeface="Wingdings" pitchFamily="2" charset="2"/>
              <a:buNone/>
            </a:pPr>
            <a:r>
              <a:rPr lang="ru-RU" sz="2800"/>
              <a:t> Граждане, у меня огромная радость.</a:t>
            </a:r>
          </a:p>
          <a:p>
            <a:pPr>
              <a:lnSpc>
                <a:spcPct val="80000"/>
              </a:lnSpc>
              <a:buFont typeface="Wingdings" pitchFamily="2" charset="2"/>
              <a:buNone/>
            </a:pPr>
            <a:r>
              <a:rPr lang="ru-RU" sz="2800"/>
              <a:t> Разулыбьте сочувственные лица.</a:t>
            </a:r>
          </a:p>
          <a:p>
            <a:pPr>
              <a:lnSpc>
                <a:spcPct val="80000"/>
              </a:lnSpc>
              <a:buFont typeface="Wingdings" pitchFamily="2" charset="2"/>
              <a:buNone/>
            </a:pPr>
            <a:r>
              <a:rPr lang="ru-RU" sz="2800"/>
              <a:t> Мне обязательно поделиться надо,</a:t>
            </a:r>
          </a:p>
          <a:p>
            <a:pPr>
              <a:lnSpc>
                <a:spcPct val="80000"/>
              </a:lnSpc>
              <a:buFont typeface="Wingdings" pitchFamily="2" charset="2"/>
              <a:buNone/>
            </a:pPr>
            <a:r>
              <a:rPr lang="ru-RU" sz="2800"/>
              <a:t> стихами хотя бы поделиться.</a:t>
            </a:r>
          </a:p>
          <a:p>
            <a:pPr>
              <a:lnSpc>
                <a:spcPct val="80000"/>
              </a:lnSpc>
              <a:buFont typeface="Wingdings" pitchFamily="2" charset="2"/>
              <a:buNone/>
            </a:pPr>
            <a:r>
              <a:rPr lang="ru-RU" sz="2800"/>
              <a:t> Я сегодня дышу как слон,</a:t>
            </a:r>
          </a:p>
          <a:p>
            <a:pPr>
              <a:lnSpc>
                <a:spcPct val="80000"/>
              </a:lnSpc>
              <a:buFont typeface="Wingdings" pitchFamily="2" charset="2"/>
              <a:buNone/>
            </a:pPr>
            <a:r>
              <a:rPr lang="ru-RU" sz="2800"/>
              <a:t> походка моя легка, и ночь</a:t>
            </a:r>
          </a:p>
          <a:p>
            <a:pPr>
              <a:lnSpc>
                <a:spcPct val="80000"/>
              </a:lnSpc>
              <a:buFont typeface="Wingdings" pitchFamily="2" charset="2"/>
              <a:buNone/>
            </a:pPr>
            <a:r>
              <a:rPr lang="ru-RU" sz="2800"/>
              <a:t> пронеслась, как чудесный сон,</a:t>
            </a:r>
          </a:p>
          <a:p>
            <a:pPr>
              <a:lnSpc>
                <a:spcPct val="80000"/>
              </a:lnSpc>
              <a:buFont typeface="Wingdings" pitchFamily="2" charset="2"/>
              <a:buNone/>
            </a:pPr>
            <a:r>
              <a:rPr lang="ru-RU" sz="2800"/>
              <a:t> без единого кашля и плевка...</a:t>
            </a:r>
          </a:p>
          <a:p>
            <a:pPr>
              <a:lnSpc>
                <a:spcPct val="80000"/>
              </a:lnSpc>
              <a:buFont typeface="Wingdings" pitchFamily="2" charset="2"/>
              <a:buNone/>
            </a:pPr>
            <a:r>
              <a:rPr lang="ru-RU" sz="2800"/>
              <a:t> Я стал определенный</a:t>
            </a:r>
          </a:p>
          <a:p>
            <a:pPr>
              <a:lnSpc>
                <a:spcPct val="80000"/>
              </a:lnSpc>
              <a:buFont typeface="Wingdings" pitchFamily="2" charset="2"/>
              <a:buNone/>
            </a:pPr>
            <a:r>
              <a:rPr lang="ru-RU" sz="2800"/>
              <a:t> весельчак и остряк –</a:t>
            </a:r>
          </a:p>
          <a:p>
            <a:pPr>
              <a:lnSpc>
                <a:spcPct val="80000"/>
              </a:lnSpc>
              <a:buFont typeface="Wingdings" pitchFamily="2" charset="2"/>
              <a:buNone/>
            </a:pPr>
            <a:r>
              <a:rPr lang="ru-RU" sz="2800"/>
              <a:t> ну просто - душа общества-</a:t>
            </a:r>
          </a:p>
          <a:p>
            <a:pPr>
              <a:lnSpc>
                <a:spcPct val="80000"/>
              </a:lnSpc>
              <a:buFont typeface="Wingdings" pitchFamily="2" charset="2"/>
              <a:buNone/>
            </a:pPr>
            <a:r>
              <a:rPr lang="ru-RU" sz="2800"/>
              <a:t> Граждане, вы утомились от ожиданья,</a:t>
            </a:r>
          </a:p>
          <a:p>
            <a:pPr>
              <a:lnSpc>
                <a:spcPct val="80000"/>
              </a:lnSpc>
              <a:buFont typeface="Wingdings" pitchFamily="2" charset="2"/>
              <a:buNone/>
            </a:pPr>
            <a:r>
              <a:rPr lang="ru-RU" sz="2800"/>
              <a:t> готовы корить и крыть.</a:t>
            </a:r>
          </a:p>
          <a:p>
            <a:pPr>
              <a:lnSpc>
                <a:spcPct val="80000"/>
              </a:lnSpc>
              <a:buFont typeface="Wingdings" pitchFamily="2" charset="2"/>
              <a:buNone/>
            </a:pPr>
            <a:r>
              <a:rPr lang="ru-RU" sz="2800"/>
              <a:t> Не волнуйтесь, сообщаю:</a:t>
            </a:r>
          </a:p>
          <a:p>
            <a:pPr>
              <a:lnSpc>
                <a:spcPct val="80000"/>
              </a:lnSpc>
              <a:buFont typeface="Wingdings" pitchFamily="2" charset="2"/>
              <a:buNone/>
            </a:pPr>
            <a:r>
              <a:rPr lang="ru-RU" sz="2800"/>
              <a:t> граждане, я</a:t>
            </a:r>
          </a:p>
          <a:p>
            <a:pPr>
              <a:lnSpc>
                <a:spcPct val="80000"/>
              </a:lnSpc>
              <a:buFont typeface="Wingdings" pitchFamily="2" charset="2"/>
              <a:buNone/>
            </a:pPr>
            <a:r>
              <a:rPr lang="ru-RU" sz="2800"/>
              <a:t> Сегодня - бросил курить.</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1246188" y="215900"/>
            <a:ext cx="7200900" cy="1431925"/>
          </a:xfrm>
          <a:prstGeom prst="rect">
            <a:avLst/>
          </a:prstGeom>
          <a:noFill/>
          <a:ln w="9525">
            <a:noFill/>
            <a:miter lim="800000"/>
            <a:headEnd/>
            <a:tailEnd/>
          </a:ln>
          <a:effectLst/>
        </p:spPr>
        <p:txBody>
          <a:bodyPr anchor="b"/>
          <a:lstStyle/>
          <a:p>
            <a:pPr algn="ctr"/>
            <a:endParaRPr lang="ru-RU" sz="2800">
              <a:solidFill>
                <a:schemeClr val="tx2"/>
              </a:solidFill>
              <a:effectLst>
                <a:outerShdw blurRad="38100" dist="38100" dir="2700000" algn="tl">
                  <a:srgbClr val="FFFFFF"/>
                </a:outerShdw>
              </a:effectLst>
              <a:latin typeface="Verdana" pitchFamily="34" charset="0"/>
            </a:endParaRPr>
          </a:p>
        </p:txBody>
      </p:sp>
      <p:pic>
        <p:nvPicPr>
          <p:cNvPr id="118787" name="Picture 3" descr="719-0"/>
          <p:cNvPicPr>
            <a:picLocks noChangeAspect="1" noChangeArrowheads="1"/>
          </p:cNvPicPr>
          <p:nvPr/>
        </p:nvPicPr>
        <p:blipFill>
          <a:blip r:embed="rId2"/>
          <a:srcRect/>
          <a:stretch>
            <a:fillRect/>
          </a:stretch>
        </p:blipFill>
        <p:spPr bwMode="auto">
          <a:xfrm>
            <a:off x="1763713" y="333375"/>
            <a:ext cx="5797550" cy="5094288"/>
          </a:xfrm>
          <a:prstGeom prst="rect">
            <a:avLst/>
          </a:prstGeom>
          <a:noFill/>
        </p:spPr>
      </p:pic>
      <p:sp>
        <p:nvSpPr>
          <p:cNvPr id="118788" name="Rectangle 4"/>
          <p:cNvSpPr>
            <a:spLocks noChangeArrowheads="1"/>
          </p:cNvSpPr>
          <p:nvPr/>
        </p:nvSpPr>
        <p:spPr bwMode="auto">
          <a:xfrm>
            <a:off x="396875" y="4525963"/>
            <a:ext cx="8639175" cy="2287587"/>
          </a:xfrm>
          <a:prstGeom prst="rect">
            <a:avLst/>
          </a:prstGeom>
          <a:noFill/>
          <a:ln w="9525">
            <a:noFill/>
            <a:miter lim="800000"/>
            <a:headEnd/>
            <a:tailEnd/>
          </a:ln>
          <a:effectLst/>
        </p:spPr>
        <p:txBody>
          <a:bodyPr anchor="ctr">
            <a:spAutoFit/>
          </a:bodyPr>
          <a:lstStyle/>
          <a:p>
            <a:pPr algn="ctr"/>
            <a:endParaRPr lang="ru-RU" sz="4800" b="1">
              <a:solidFill>
                <a:srgbClr val="FF0000"/>
              </a:solidFill>
              <a:latin typeface="Tahoma" pitchFamily="34" charset="0"/>
            </a:endParaRPr>
          </a:p>
          <a:p>
            <a:pPr algn="ctr"/>
            <a:r>
              <a:rPr lang="ru-RU" sz="4800" b="1">
                <a:solidFill>
                  <a:srgbClr val="FF0000"/>
                </a:solidFill>
                <a:latin typeface="Tahoma" pitchFamily="34" charset="0"/>
              </a:rPr>
              <a:t>Не будь как все, будь самим собой.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descr="курение2"/>
          <p:cNvPicPr>
            <a:picLocks noGrp="1" noChangeAspect="1" noChangeArrowheads="1"/>
          </p:cNvPicPr>
          <p:nvPr>
            <p:ph/>
          </p:nvPr>
        </p:nvPicPr>
        <p:blipFill>
          <a:blip r:embed="rId2"/>
          <a:srcRect/>
          <a:stretch>
            <a:fillRect/>
          </a:stretch>
        </p:blipFill>
        <p:spPr>
          <a:xfrm>
            <a:off x="2627313" y="2349500"/>
            <a:ext cx="3744912" cy="277653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iCARN0YII"/>
          <p:cNvPicPr>
            <a:picLocks noChangeAspect="1" noChangeArrowheads="1"/>
          </p:cNvPicPr>
          <p:nvPr/>
        </p:nvPicPr>
        <p:blipFill>
          <a:blip r:embed="rId2"/>
          <a:srcRect/>
          <a:stretch>
            <a:fillRect/>
          </a:stretch>
        </p:blipFill>
        <p:spPr bwMode="auto">
          <a:xfrm>
            <a:off x="1219200" y="1524000"/>
            <a:ext cx="2346325" cy="3581400"/>
          </a:xfrm>
          <a:prstGeom prst="rect">
            <a:avLst/>
          </a:prstGeom>
          <a:noFill/>
          <a:ln w="76200">
            <a:solidFill>
              <a:srgbClr val="000000"/>
            </a:solidFill>
            <a:miter lim="800000"/>
            <a:headEnd/>
            <a:tailEnd/>
          </a:ln>
        </p:spPr>
      </p:pic>
      <p:sp>
        <p:nvSpPr>
          <p:cNvPr id="121859" name="Text Box 3"/>
          <p:cNvSpPr txBox="1">
            <a:spLocks noChangeArrowheads="1"/>
          </p:cNvSpPr>
          <p:nvPr/>
        </p:nvSpPr>
        <p:spPr bwMode="auto">
          <a:xfrm>
            <a:off x="4114800" y="1447800"/>
            <a:ext cx="4117975" cy="579438"/>
          </a:xfrm>
          <a:prstGeom prst="rect">
            <a:avLst/>
          </a:prstGeom>
          <a:noFill/>
          <a:ln w="9525">
            <a:noFill/>
            <a:miter lim="800000"/>
            <a:headEnd/>
            <a:tailEnd/>
          </a:ln>
          <a:effectLst/>
        </p:spPr>
        <p:txBody>
          <a:bodyPr wrap="none">
            <a:spAutoFit/>
          </a:bodyPr>
          <a:lstStyle/>
          <a:p>
            <a:r>
              <a:rPr lang="ru-RU" sz="3200" b="1"/>
              <a:t>Христофор Колумб</a:t>
            </a:r>
          </a:p>
        </p:txBody>
      </p:sp>
      <p:pic>
        <p:nvPicPr>
          <p:cNvPr id="121860" name="Picture 4" descr="iCAPXW4WM"/>
          <p:cNvPicPr>
            <a:picLocks noChangeAspect="1" noChangeArrowheads="1"/>
          </p:cNvPicPr>
          <p:nvPr/>
        </p:nvPicPr>
        <p:blipFill>
          <a:blip r:embed="rId3"/>
          <a:srcRect/>
          <a:stretch>
            <a:fillRect/>
          </a:stretch>
        </p:blipFill>
        <p:spPr bwMode="auto">
          <a:xfrm>
            <a:off x="4267200" y="2438400"/>
            <a:ext cx="3733800" cy="2547938"/>
          </a:xfrm>
          <a:prstGeom prst="rect">
            <a:avLst/>
          </a:prstGeom>
          <a:noFill/>
          <a:ln w="76200">
            <a:solidFill>
              <a:srgbClr val="000000"/>
            </a:solidFill>
            <a:miter lim="800000"/>
            <a:headEnd/>
            <a:tailEnd/>
          </a:ln>
        </p:spPr>
      </p:pic>
      <p:sp>
        <p:nvSpPr>
          <p:cNvPr id="121861" name="Text Box 5"/>
          <p:cNvSpPr txBox="1">
            <a:spLocks noChangeArrowheads="1"/>
          </p:cNvSpPr>
          <p:nvPr/>
        </p:nvSpPr>
        <p:spPr bwMode="auto">
          <a:xfrm>
            <a:off x="1066800" y="5562600"/>
            <a:ext cx="7464425" cy="579438"/>
          </a:xfrm>
          <a:prstGeom prst="rect">
            <a:avLst/>
          </a:prstGeom>
          <a:noFill/>
          <a:ln w="9525">
            <a:noFill/>
            <a:miter lim="800000"/>
            <a:headEnd/>
            <a:tailEnd/>
          </a:ln>
          <a:effectLst/>
        </p:spPr>
        <p:txBody>
          <a:bodyPr wrap="none">
            <a:spAutoFit/>
          </a:bodyPr>
          <a:lstStyle/>
          <a:p>
            <a:r>
              <a:rPr lang="ru-RU" sz="3200" b="1"/>
              <a:t>Один из первооткрывателей табака</a:t>
            </a:r>
          </a:p>
        </p:txBody>
      </p:sp>
      <p:sp>
        <p:nvSpPr>
          <p:cNvPr id="121862" name="Rectangle 6"/>
          <p:cNvSpPr>
            <a:spLocks noChangeArrowheads="1"/>
          </p:cNvSpPr>
          <p:nvPr/>
        </p:nvSpPr>
        <p:spPr bwMode="auto">
          <a:xfrm>
            <a:off x="2438400" y="304800"/>
            <a:ext cx="4902200" cy="579438"/>
          </a:xfrm>
          <a:prstGeom prst="rect">
            <a:avLst/>
          </a:prstGeom>
          <a:noFill/>
          <a:ln w="9525">
            <a:noFill/>
            <a:miter lim="800000"/>
            <a:headEnd/>
            <a:tailEnd/>
          </a:ln>
          <a:effectLst/>
        </p:spPr>
        <p:txBody>
          <a:bodyPr wrap="none" anchor="ctr">
            <a:spAutoFit/>
          </a:bodyPr>
          <a:lstStyle/>
          <a:p>
            <a:r>
              <a:rPr lang="ru-RU" sz="3200" b="1" i="1" u="sng"/>
              <a:t>Историческая справка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52400"/>
            <a:ext cx="2522538" cy="977900"/>
          </a:xfrm>
          <a:noFill/>
          <a:ln/>
        </p:spPr>
        <p:txBody>
          <a:bodyPr lIns="73152" rIns="45720" bIns="0" rtlCol="0" anchor="b">
            <a:normAutofit/>
            <a:scene3d>
              <a:camera prst="orthographicFront"/>
              <a:lightRig rig="threePt" dir="t">
                <a:rot lat="0" lon="0" rev="4800000"/>
              </a:lightRig>
            </a:scene3d>
            <a:sp3d prstMaterial="matte"/>
          </a:bodyPr>
          <a:lstStyle/>
          <a:p>
            <a:pPr fontAlgn="auto">
              <a:spcAft>
                <a:spcPts val="0"/>
              </a:spcAft>
              <a:defRPr/>
            </a:pPr>
            <a:r>
              <a:rPr lang="ru-RU" sz="4000" kern="1200" cap="all" dirty="0">
                <a:solidFill>
                  <a:schemeClr val="accent1">
                    <a:satMod val="150000"/>
                  </a:schemeClr>
                </a:solidFill>
                <a:effectLst/>
                <a:latin typeface="+mj-lt"/>
                <a:ea typeface="+mj-ea"/>
                <a:cs typeface="+mj-cs"/>
              </a:rPr>
              <a:t>история</a:t>
            </a:r>
            <a:endParaRPr lang="ru-RU" sz="4000" kern="1200" cap="all" dirty="0">
              <a:solidFill>
                <a:schemeClr val="accent1">
                  <a:satMod val="150000"/>
                </a:schemeClr>
              </a:solidFill>
              <a:effectLst/>
              <a:latin typeface="+mj-lt"/>
              <a:ea typeface="+mj-ea"/>
              <a:cs typeface="+mj-cs"/>
            </a:endParaRPr>
          </a:p>
        </p:txBody>
      </p:sp>
      <p:sp>
        <p:nvSpPr>
          <p:cNvPr id="31747" name="Текст 7"/>
          <p:cNvSpPr>
            <a:spLocks noGrp="1"/>
          </p:cNvSpPr>
          <p:nvPr>
            <p:ph type="body" sz="half" idx="4294967295"/>
          </p:nvPr>
        </p:nvSpPr>
        <p:spPr>
          <a:xfrm>
            <a:off x="0" y="1714500"/>
            <a:ext cx="8540750" cy="4714875"/>
          </a:xfrm>
        </p:spPr>
        <p:txBody>
          <a:bodyPr lIns="54864" tIns="91440"/>
          <a:lstStyle/>
          <a:p>
            <a:pPr marL="0" indent="0" algn="just">
              <a:lnSpc>
                <a:spcPct val="90000"/>
              </a:lnSpc>
              <a:buFont typeface="Wingdings" pitchFamily="2" charset="2"/>
              <a:buNone/>
            </a:pPr>
            <a:r>
              <a:rPr lang="ru-RU" sz="1800"/>
              <a:t>О курении табака европейцам стало известно после </a:t>
            </a:r>
            <a:r>
              <a:rPr lang="ru-RU" sz="1800" b="1"/>
              <a:t>открытия Америки </a:t>
            </a:r>
            <a:r>
              <a:rPr lang="ru-RU" sz="1800"/>
              <a:t>Христофором Колумбом. Когда путешественники пристали к одному из островов, то их встретили туземцы, державшие тоненькие свитки из высушенных листьев (сигаро) во рту и пускавшие дым изо рта и из носа. </a:t>
            </a:r>
          </a:p>
          <a:p>
            <a:pPr marL="0" indent="0" algn="just">
              <a:lnSpc>
                <a:spcPct val="90000"/>
              </a:lnSpc>
              <a:buFont typeface="Wingdings" pitchFamily="2" charset="2"/>
              <a:buNone/>
            </a:pPr>
            <a:endParaRPr lang="ru-RU" sz="1800"/>
          </a:p>
          <a:p>
            <a:pPr marL="0" indent="0" algn="just">
              <a:lnSpc>
                <a:spcPct val="90000"/>
              </a:lnSpc>
              <a:buFont typeface="Wingdings" pitchFamily="2" charset="2"/>
              <a:buNone/>
            </a:pPr>
            <a:r>
              <a:rPr lang="ru-RU" sz="1800"/>
              <a:t>Участники экспедиции с удивлением смотрели, как островитяне вдыхают вонючий дьявольский дым, образующийся при сгорании листьев. Кроме того, туземцы втягивали в себя дым через длинные трубки, свитые из коры. Один конец трубки находился в сосуде с дымящимися листьями, а другой, раздвоенный на конце, вставлялся в нос. Эти трубки назывались «табако». Также эти листья жевали и принимали внутрь.</a:t>
            </a:r>
          </a:p>
          <a:p>
            <a:pPr marL="0" indent="0" algn="just">
              <a:lnSpc>
                <a:spcPct val="90000"/>
              </a:lnSpc>
              <a:buFont typeface="Wingdings" pitchFamily="2" charset="2"/>
              <a:buNone/>
            </a:pPr>
            <a:r>
              <a:rPr lang="ru-RU" sz="1800"/>
              <a:t/>
            </a:r>
            <a:br>
              <a:rPr lang="ru-RU" sz="1800"/>
            </a:br>
            <a:r>
              <a:rPr lang="ru-RU" sz="1800"/>
              <a:t>В </a:t>
            </a:r>
            <a:r>
              <a:rPr lang="ru-RU" sz="1800" b="1"/>
              <a:t>XVI веке </a:t>
            </a:r>
            <a:r>
              <a:rPr lang="ru-RU" sz="1800"/>
              <a:t>табак получил распространение во Франции, где ему приписывали целебное действие. Французский посол в Португалии Жан Нико в 1560 г. привез листья табака из Лиссабона для Екатерины Медичи. Французская королева нюхала его, считая, что он помогает при головных болях. От имени этого дипломата «никотин» приобрёл своё имя.</a:t>
            </a:r>
          </a:p>
        </p:txBody>
      </p:sp>
      <p:pic>
        <p:nvPicPr>
          <p:cNvPr id="31748" name="Picture 4" descr="C:\Users\user\Pictures\is.jpg"/>
          <p:cNvPicPr>
            <a:picLocks noChangeAspect="1" noChangeArrowheads="1"/>
          </p:cNvPicPr>
          <p:nvPr/>
        </p:nvPicPr>
        <p:blipFill>
          <a:blip r:embed="rId2"/>
          <a:srcRect/>
          <a:stretch>
            <a:fillRect/>
          </a:stretch>
        </p:blipFill>
        <p:spPr bwMode="auto">
          <a:xfrm>
            <a:off x="3708400" y="404813"/>
            <a:ext cx="1428750" cy="1138237"/>
          </a:xfrm>
          <a:prstGeom prst="rect">
            <a:avLst/>
          </a:prstGeom>
          <a:noFill/>
          <a:ln w="9525">
            <a:noFill/>
            <a:miter lim="800000"/>
            <a:headEnd/>
            <a:tailEnd/>
          </a:ln>
        </p:spPr>
      </p:pic>
      <p:pic>
        <p:nvPicPr>
          <p:cNvPr id="31749" name="Picture 2" descr="C:\Users\user\Pictures\smoke-1_small.jpg"/>
          <p:cNvPicPr>
            <a:picLocks noChangeAspect="1" noChangeArrowheads="1"/>
          </p:cNvPicPr>
          <p:nvPr/>
        </p:nvPicPr>
        <p:blipFill>
          <a:blip r:embed="rId3"/>
          <a:srcRect/>
          <a:stretch>
            <a:fillRect/>
          </a:stretch>
        </p:blipFill>
        <p:spPr bwMode="auto">
          <a:xfrm>
            <a:off x="6143625" y="142875"/>
            <a:ext cx="1219200" cy="1243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52400"/>
            <a:ext cx="2522538" cy="977900"/>
          </a:xfrm>
          <a:noFill/>
          <a:ln/>
        </p:spPr>
        <p:txBody>
          <a:bodyPr lIns="73152" rIns="45720" bIns="0" rtlCol="0" anchor="b">
            <a:normAutofit/>
            <a:scene3d>
              <a:camera prst="orthographicFront"/>
              <a:lightRig rig="threePt" dir="t">
                <a:rot lat="0" lon="0" rev="4800000"/>
              </a:lightRig>
            </a:scene3d>
            <a:sp3d prstMaterial="matte"/>
          </a:bodyPr>
          <a:lstStyle/>
          <a:p>
            <a:pPr fontAlgn="auto">
              <a:spcAft>
                <a:spcPts val="0"/>
              </a:spcAft>
              <a:defRPr/>
            </a:pPr>
            <a:r>
              <a:rPr lang="ru-RU" sz="4000" kern="1200" cap="all" dirty="0">
                <a:solidFill>
                  <a:schemeClr val="accent1">
                    <a:satMod val="150000"/>
                  </a:schemeClr>
                </a:solidFill>
                <a:effectLst/>
                <a:latin typeface="+mj-lt"/>
                <a:ea typeface="+mj-ea"/>
                <a:cs typeface="+mj-cs"/>
              </a:rPr>
              <a:t>история</a:t>
            </a:r>
            <a:endParaRPr lang="ru-RU" sz="4000" kern="1200" cap="all" dirty="0">
              <a:solidFill>
                <a:schemeClr val="accent1">
                  <a:satMod val="150000"/>
                </a:schemeClr>
              </a:solidFill>
              <a:effectLst/>
              <a:latin typeface="+mj-lt"/>
              <a:ea typeface="+mj-ea"/>
              <a:cs typeface="+mj-cs"/>
            </a:endParaRPr>
          </a:p>
        </p:txBody>
      </p:sp>
      <p:sp>
        <p:nvSpPr>
          <p:cNvPr id="32771" name="Текст 7"/>
          <p:cNvSpPr>
            <a:spLocks noGrp="1"/>
          </p:cNvSpPr>
          <p:nvPr>
            <p:ph type="body" sz="half" idx="4294967295"/>
          </p:nvPr>
        </p:nvSpPr>
        <p:spPr>
          <a:xfrm>
            <a:off x="0" y="1714500"/>
            <a:ext cx="8683625" cy="4738688"/>
          </a:xfrm>
        </p:spPr>
        <p:txBody>
          <a:bodyPr lIns="54864" tIns="91440"/>
          <a:lstStyle/>
          <a:p>
            <a:pPr marL="0" indent="0" algn="just">
              <a:lnSpc>
                <a:spcPct val="80000"/>
              </a:lnSpc>
              <a:buFont typeface="Wingdings" pitchFamily="2" charset="2"/>
              <a:buNone/>
            </a:pPr>
            <a:r>
              <a:rPr lang="ru-RU" sz="1800"/>
              <a:t>Вследствие неумеренного курения табака появились случаи отравления, что побудило власти к преследованию курения. Так, </a:t>
            </a:r>
            <a:r>
              <a:rPr lang="ru-RU" sz="1800" b="1"/>
              <a:t>в Англии </a:t>
            </a:r>
            <a:r>
              <a:rPr lang="ru-RU" sz="1800"/>
              <a:t>в 1585 г. за курение табака подвергали тяжелым телесным наказаниям, курильщиков водили по улицам с петлёй на шее, а «злостных» даже приговаривали к смертной казни. Их отрубленные головы с трубкой во рту выставляли на площади. </a:t>
            </a:r>
          </a:p>
          <a:p>
            <a:pPr marL="0" indent="0" algn="just">
              <a:lnSpc>
                <a:spcPct val="80000"/>
              </a:lnSpc>
              <a:buFont typeface="Wingdings" pitchFamily="2" charset="2"/>
              <a:buNone/>
            </a:pPr>
            <a:r>
              <a:rPr lang="ru-RU" sz="1800"/>
              <a:t/>
            </a:r>
            <a:br>
              <a:rPr lang="ru-RU" sz="1800"/>
            </a:br>
            <a:r>
              <a:rPr lang="ru-RU" sz="1800" b="1"/>
              <a:t>В Турции </a:t>
            </a:r>
            <a:r>
              <a:rPr lang="ru-RU" sz="1800"/>
              <a:t>эта вредная привычка приняла столь грозное распространение, что курильщиков сажали на кол. О появлении табака в России мнение ученых-историков расходятся. Одни считают, что курение табака </a:t>
            </a:r>
            <a:r>
              <a:rPr lang="ru-RU" sz="1800" b="1"/>
              <a:t>на Руси </a:t>
            </a:r>
            <a:r>
              <a:rPr lang="ru-RU" sz="1800"/>
              <a:t>было ещё до открытия Америки, другие полагают, что табак завезли английские купцы во времена Ивана Грозного. Называли его «чертово зелье». </a:t>
            </a:r>
            <a:br>
              <a:rPr lang="ru-RU" sz="1800"/>
            </a:br>
            <a:r>
              <a:rPr lang="ru-RU" sz="1800"/>
              <a:t/>
            </a:r>
            <a:br>
              <a:rPr lang="ru-RU" sz="1800"/>
            </a:br>
            <a:r>
              <a:rPr lang="ru-RU" sz="1800"/>
              <a:t>Михаил Романов запретил курение из-за частых пожаров. Тем курильщикам, которые попадались первый раз, давали 60 ударов палками по стопам, а во второй раз отрезали уши и нос (1634г.). Петр I отменил гонения, так как сам пристрастился к табаку в Голландии. </a:t>
            </a:r>
            <a:br>
              <a:rPr lang="ru-RU" sz="1800"/>
            </a:br>
            <a:r>
              <a:rPr lang="ru-RU" sz="1800"/>
              <a:t/>
            </a:r>
            <a:br>
              <a:rPr lang="ru-RU" sz="1800"/>
            </a:br>
            <a:r>
              <a:rPr lang="ru-RU" sz="1800"/>
              <a:t>Очень давно люди поняли, что табак – </a:t>
            </a:r>
            <a:r>
              <a:rPr lang="ru-RU" sz="1800" b="1"/>
              <a:t>сильный яд</a:t>
            </a:r>
            <a:r>
              <a:rPr lang="ru-RU" sz="1800"/>
              <a:t>. Его стали с успехом </a:t>
            </a:r>
            <a:r>
              <a:rPr lang="ru-RU" sz="1800" b="1"/>
              <a:t>применять для уничтожения клопов, блох</a:t>
            </a:r>
            <a:r>
              <a:rPr lang="ru-RU" sz="1800"/>
              <a:t>. Его раствором опрыскивали деревья </a:t>
            </a:r>
            <a:r>
              <a:rPr lang="ru-RU" sz="1800" b="1"/>
              <a:t>для уничтожения вредителей</a:t>
            </a:r>
            <a:r>
              <a:rPr lang="ru-RU" sz="1800"/>
              <a:t>.</a:t>
            </a:r>
          </a:p>
          <a:p>
            <a:pPr marL="0" indent="0" algn="just">
              <a:lnSpc>
                <a:spcPct val="80000"/>
              </a:lnSpc>
              <a:buFont typeface="Wingdings" pitchFamily="2" charset="2"/>
              <a:buNone/>
            </a:pPr>
            <a:endParaRPr lang="ru-RU" sz="1800"/>
          </a:p>
        </p:txBody>
      </p:sp>
      <p:pic>
        <p:nvPicPr>
          <p:cNvPr id="32772" name="Picture 2" descr="C:\Users\user\Pictures\smoke-1_small.jpg"/>
          <p:cNvPicPr>
            <a:picLocks noChangeAspect="1" noChangeArrowheads="1"/>
          </p:cNvPicPr>
          <p:nvPr/>
        </p:nvPicPr>
        <p:blipFill>
          <a:blip r:embed="rId2"/>
          <a:srcRect/>
          <a:stretch>
            <a:fillRect/>
          </a:stretch>
        </p:blipFill>
        <p:spPr bwMode="auto">
          <a:xfrm>
            <a:off x="6143625" y="142875"/>
            <a:ext cx="1219200" cy="1243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iCAONI6FF"/>
          <p:cNvPicPr>
            <a:picLocks noChangeAspect="1" noChangeArrowheads="1"/>
          </p:cNvPicPr>
          <p:nvPr/>
        </p:nvPicPr>
        <p:blipFill>
          <a:blip r:embed="rId2"/>
          <a:srcRect/>
          <a:stretch>
            <a:fillRect/>
          </a:stretch>
        </p:blipFill>
        <p:spPr bwMode="auto">
          <a:xfrm>
            <a:off x="3200400" y="533400"/>
            <a:ext cx="2997200" cy="3048000"/>
          </a:xfrm>
          <a:prstGeom prst="rect">
            <a:avLst/>
          </a:prstGeom>
          <a:noFill/>
          <a:ln w="76200">
            <a:solidFill>
              <a:srgbClr val="000000"/>
            </a:solidFill>
            <a:miter lim="800000"/>
            <a:headEnd/>
            <a:tailEnd/>
          </a:ln>
        </p:spPr>
      </p:pic>
      <p:sp>
        <p:nvSpPr>
          <p:cNvPr id="122883" name="Text Box 3"/>
          <p:cNvSpPr txBox="1">
            <a:spLocks noChangeArrowheads="1"/>
          </p:cNvSpPr>
          <p:nvPr/>
        </p:nvSpPr>
        <p:spPr bwMode="auto">
          <a:xfrm>
            <a:off x="1905000" y="4800600"/>
            <a:ext cx="6253163" cy="519113"/>
          </a:xfrm>
          <a:prstGeom prst="rect">
            <a:avLst/>
          </a:prstGeom>
          <a:noFill/>
          <a:ln w="9525">
            <a:noFill/>
            <a:miter lim="800000"/>
            <a:headEnd/>
            <a:tailEnd/>
          </a:ln>
          <a:effectLst/>
        </p:spPr>
        <p:txBody>
          <a:bodyPr wrap="none">
            <a:spAutoFit/>
          </a:bodyPr>
          <a:lstStyle/>
          <a:p>
            <a:r>
              <a:rPr lang="ru-RU" sz="2800" b="1"/>
              <a:t>Отменил запрет на табакокурение</a:t>
            </a:r>
          </a:p>
        </p:txBody>
      </p:sp>
      <p:sp>
        <p:nvSpPr>
          <p:cNvPr id="122884" name="Text Box 4"/>
          <p:cNvSpPr txBox="1">
            <a:spLocks noChangeArrowheads="1"/>
          </p:cNvSpPr>
          <p:nvPr/>
        </p:nvSpPr>
        <p:spPr bwMode="auto">
          <a:xfrm>
            <a:off x="4038600" y="4038600"/>
            <a:ext cx="1373188" cy="579438"/>
          </a:xfrm>
          <a:prstGeom prst="rect">
            <a:avLst/>
          </a:prstGeom>
          <a:noFill/>
          <a:ln w="9525">
            <a:noFill/>
            <a:miter lim="800000"/>
            <a:headEnd/>
            <a:tailEnd/>
          </a:ln>
          <a:effectLst/>
        </p:spPr>
        <p:txBody>
          <a:bodyPr wrap="none">
            <a:spAutoFit/>
          </a:bodyPr>
          <a:lstStyle/>
          <a:p>
            <a:r>
              <a:rPr lang="ru-RU" sz="3200" b="1"/>
              <a:t>Петр </a:t>
            </a:r>
            <a:r>
              <a:rPr lang="en-US" sz="3200" b="1">
                <a:cs typeface="Arial" charset="0"/>
              </a:rPr>
              <a:t>I</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TotalTime>
  <Words>1510</Words>
  <PresentationFormat>Экран (4:3)</PresentationFormat>
  <Paragraphs>176</Paragraphs>
  <Slides>52</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Метро</vt:lpstr>
      <vt:lpstr>Слайд 1</vt:lpstr>
      <vt:lpstr>Ни одно животное не додумалось до того, чтобы добровольно себя травить. Это пришло в голову только «царю природы» - человеку.</vt:lpstr>
      <vt:lpstr>Слайд 3</vt:lpstr>
      <vt:lpstr>Слайд 4</vt:lpstr>
      <vt:lpstr>Слайд 5</vt:lpstr>
      <vt:lpstr>Слайд 6</vt:lpstr>
      <vt:lpstr>история</vt:lpstr>
      <vt:lpstr>история</vt:lpstr>
      <vt:lpstr>Слайд 9</vt:lpstr>
      <vt:lpstr>Всемирный день отказа от курения - 20 ноября (последний четверг Ноября) </vt:lpstr>
      <vt:lpstr>Г. Остер</vt:lpstr>
      <vt:lpstr>Слайд 12</vt:lpstr>
      <vt:lpstr>Слайд 13</vt:lpstr>
      <vt:lpstr>Состав сигареты простым языком:</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Перед  вами  легкие  здорового  человека  и  легкие  курильщика, умершего  от  рака, они  пепельно – серые, а  местами  как  бы  обуглившиеся, с вкраплениями  настоящего  угля. В медицине  известен  случай, когда  при  вскрытии  трупа  скальпель  заскрежетал  о  камень, оказалось, что  в легких  курильщика  скопилось  1,5 кг  угля. Курил  этот  человек 25  лет  и  умер от рака легких.</vt:lpstr>
      <vt:lpstr>Слайд 26</vt:lpstr>
      <vt:lpstr>Слайд 27</vt:lpstr>
      <vt:lpstr>Слайд 28</vt:lpstr>
      <vt:lpstr>Слайд 29</vt:lpstr>
      <vt:lpstr>Задача</vt:lpstr>
      <vt:lpstr>Слайд 31</vt:lpstr>
      <vt:lpstr>Задача</vt:lpstr>
      <vt:lpstr>Любовь и никотин</vt:lpstr>
      <vt:lpstr>Слайд 34</vt:lpstr>
      <vt:lpstr>Слайд 35</vt:lpstr>
      <vt:lpstr>«Табак приносит вред телу, разрушает разум, отупляет целые нации» (О. де Бальзак);</vt:lpstr>
      <vt:lpstr>* Курение - это пожароопасность </vt:lpstr>
      <vt:lpstr>Слайд 38</vt:lpstr>
      <vt:lpstr>Слайд 39</vt:lpstr>
      <vt:lpstr>Слайд 40</vt:lpstr>
      <vt:lpstr>Слайд 41</vt:lpstr>
      <vt:lpstr>Слайд 42</vt:lpstr>
      <vt:lpstr>Слайд 43</vt:lpstr>
      <vt:lpstr>Слайд 44</vt:lpstr>
      <vt:lpstr>обществоведение</vt:lpstr>
      <vt:lpstr>Слайд 46</vt:lpstr>
      <vt:lpstr>Найди ошибку!</vt:lpstr>
      <vt:lpstr>Это интересно</vt:lpstr>
      <vt:lpstr>Слайд 49</vt:lpstr>
      <vt:lpstr>Слайд 50</vt:lpstr>
      <vt:lpstr>Слайд 51</vt:lpstr>
      <vt:lpstr>Слайд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Гимназия 29</cp:lastModifiedBy>
  <cp:revision>3</cp:revision>
  <dcterms:modified xsi:type="dcterms:W3CDTF">2016-02-17T09:19:19Z</dcterms:modified>
</cp:coreProperties>
</file>